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0" r:id="rId4"/>
    <p:sldId id="292" r:id="rId5"/>
    <p:sldId id="294" r:id="rId6"/>
    <p:sldId id="298" r:id="rId7"/>
    <p:sldId id="297" r:id="rId8"/>
    <p:sldId id="293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7" r:id="rId30"/>
    <p:sldId id="286" r:id="rId31"/>
    <p:sldId id="288" r:id="rId32"/>
    <p:sldId id="289" r:id="rId33"/>
    <p:sldId id="291" r:id="rId34"/>
    <p:sldId id="295" r:id="rId35"/>
    <p:sldId id="299" r:id="rId36"/>
    <p:sldId id="296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8F"/>
    <a:srgbClr val="BC8C00"/>
    <a:srgbClr val="AE5A21"/>
    <a:srgbClr val="300A24"/>
    <a:srgbClr val="8AE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35426B-F81A-477F-8CAD-6600436791A4}" type="datetimeFigureOut">
              <a:rPr lang="en-US" smtClean="0"/>
              <a:t>12/10/2019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641C5C-000B-4379-9A60-2577289A4B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3723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31C0B-ECCE-4837-B216-CF82AC465B9F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52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65F2CA-6E28-41E8-9468-C4D2C0E1667B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8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4C102-DFB9-45D4-AA61-BBB630AFD38E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5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8FD4E-B113-4143-84A7-CEAA2E2AD083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361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3477C-DBDC-414E-A06A-7580F453F2A4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07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CCC2-46F7-42E7-A176-F56310DBDE78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92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B29A6-C969-473E-BD6B-E24F35A78F44}" type="datetime1">
              <a:rPr lang="en-US" smtClean="0"/>
              <a:t>12/10/2019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29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EDD95-D9DE-49D0-A182-E4B4B99F7784}" type="datetime1">
              <a:rPr lang="en-US" smtClean="0"/>
              <a:t>12/10/2019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26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77D13-CB03-43A6-8F59-58F27D7ED1C9}" type="datetime1">
              <a:rPr lang="en-US" smtClean="0"/>
              <a:t>12/10/2019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85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A371A-FAF6-4CCB-9057-D2C327353F34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865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63FB2-FCC8-48FE-8D42-2D11F384D498}" type="datetime1">
              <a:rPr lang="en-US" smtClean="0"/>
              <a:t>12/10/2019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44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0F3499-5D74-4BFD-BEE8-0DF726A61C1E}" type="datetime1">
              <a:rPr lang="en-US" smtClean="0"/>
              <a:t>12/10/2019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Targeted Workshop on Cyber Physical System Security (CPSS)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B1BAF-38F8-494A-AC39-9FEDF8AF33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311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18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0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12670"/>
            <a:ext cx="9144000" cy="157309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In-situ Extraction of Randomness from Computer Architecture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2267" y="3282676"/>
            <a:ext cx="2147455" cy="454573"/>
          </a:xfrm>
        </p:spPr>
        <p:txBody>
          <a:bodyPr/>
          <a:lstStyle/>
          <a:p>
            <a:r>
              <a:rPr lang="en-US" b="1" i="1" dirty="0" err="1" smtClean="0">
                <a:latin typeface="+mj-lt"/>
              </a:rPr>
              <a:t>Manaar</a:t>
            </a:r>
            <a:r>
              <a:rPr lang="en-US" b="1" i="1" dirty="0" smtClean="0">
                <a:latin typeface="+mj-lt"/>
              </a:rPr>
              <a:t> </a:t>
            </a:r>
            <a:r>
              <a:rPr lang="en-US" b="1" i="1" dirty="0" err="1" smtClean="0">
                <a:latin typeface="+mj-lt"/>
              </a:rPr>
              <a:t>Alam</a:t>
            </a:r>
            <a:endParaRPr lang="en-US" b="1" i="1" dirty="0">
              <a:latin typeface="+mj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143289" y="5397188"/>
            <a:ext cx="79054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Targeted Workshop on</a:t>
            </a:r>
            <a:r>
              <a:rPr lang="en-US" sz="2400" b="1" dirty="0"/>
              <a:t> </a:t>
            </a:r>
            <a:r>
              <a:rPr lang="en-US" sz="2400" b="1" dirty="0" smtClean="0"/>
              <a:t>Cyber Physical System Security (CPSS)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637508" y="3853411"/>
            <a:ext cx="4916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Secured Embedded Architecture Laboratory (SEAL)</a:t>
            </a:r>
          </a:p>
          <a:p>
            <a:pPr algn="ctr"/>
            <a:r>
              <a:rPr lang="en-US" dirty="0" smtClean="0"/>
              <a:t>Department of Computer Science and Engineering</a:t>
            </a:r>
          </a:p>
          <a:p>
            <a:pPr algn="ctr"/>
            <a:r>
              <a:rPr lang="en-US" dirty="0" smtClean="0"/>
              <a:t>Indian Institute of Technology Kharagpur</a:t>
            </a:r>
          </a:p>
          <a:p>
            <a:pPr algn="ctr"/>
            <a:r>
              <a:rPr lang="en-US" i="1" dirty="0" smtClean="0"/>
              <a:t>alam.manaar@gmail.com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553" y="263888"/>
            <a:ext cx="1050447" cy="11755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262270"/>
            <a:ext cx="1177200" cy="1177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2383" y="527704"/>
            <a:ext cx="85872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1200" dirty="0" err="1">
                <a:solidFill>
                  <a:sysClr val="windowText" lastClr="000000"/>
                </a:solidFill>
              </a:rPr>
              <a:t>Manaar</a:t>
            </a:r>
            <a:r>
              <a:rPr lang="en-IN" sz="1200" dirty="0">
                <a:solidFill>
                  <a:sysClr val="windowText" lastClr="000000"/>
                </a:solidFill>
              </a:rPr>
              <a:t> </a:t>
            </a:r>
            <a:r>
              <a:rPr lang="en-IN" sz="1200" dirty="0" err="1">
                <a:solidFill>
                  <a:sysClr val="windowText" lastClr="000000"/>
                </a:solidFill>
              </a:rPr>
              <a:t>Alam</a:t>
            </a:r>
            <a:r>
              <a:rPr lang="en-IN" sz="1200" dirty="0">
                <a:solidFill>
                  <a:sysClr val="windowText" lastClr="000000"/>
                </a:solidFill>
              </a:rPr>
              <a:t>, </a:t>
            </a:r>
            <a:r>
              <a:rPr lang="en-IN" sz="1200" dirty="0" err="1">
                <a:solidFill>
                  <a:sysClr val="windowText" lastClr="000000"/>
                </a:solidFill>
              </a:rPr>
              <a:t>Astikey</a:t>
            </a:r>
            <a:r>
              <a:rPr lang="en-IN" sz="1200" dirty="0">
                <a:solidFill>
                  <a:sysClr val="windowText" lastClr="000000"/>
                </a:solidFill>
              </a:rPr>
              <a:t> Singh, </a:t>
            </a:r>
            <a:r>
              <a:rPr lang="en-IN" sz="1200" dirty="0" err="1">
                <a:solidFill>
                  <a:sysClr val="windowText" lastClr="000000"/>
                </a:solidFill>
              </a:rPr>
              <a:t>Sarani</a:t>
            </a:r>
            <a:r>
              <a:rPr lang="en-IN" sz="1200" dirty="0">
                <a:solidFill>
                  <a:sysClr val="windowText" lastClr="000000"/>
                </a:solidFill>
              </a:rPr>
              <a:t> Bhattacharya, </a:t>
            </a:r>
            <a:r>
              <a:rPr lang="en-IN" sz="1200" dirty="0" err="1">
                <a:solidFill>
                  <a:sysClr val="windowText" lastClr="000000"/>
                </a:solidFill>
              </a:rPr>
              <a:t>Kuheli</a:t>
            </a:r>
            <a:r>
              <a:rPr lang="en-IN" sz="1200" dirty="0">
                <a:solidFill>
                  <a:sysClr val="windowText" lastClr="000000"/>
                </a:solidFill>
              </a:rPr>
              <a:t> </a:t>
            </a:r>
            <a:r>
              <a:rPr lang="en-IN" sz="1200" dirty="0" err="1">
                <a:solidFill>
                  <a:sysClr val="windowText" lastClr="000000"/>
                </a:solidFill>
              </a:rPr>
              <a:t>Pratihar</a:t>
            </a:r>
            <a:r>
              <a:rPr lang="en-IN" sz="1200" dirty="0">
                <a:solidFill>
                  <a:sysClr val="windowText" lastClr="000000"/>
                </a:solidFill>
              </a:rPr>
              <a:t> and </a:t>
            </a:r>
            <a:r>
              <a:rPr lang="en-IN" sz="1200" dirty="0" err="1">
                <a:solidFill>
                  <a:sysClr val="windowText" lastClr="000000"/>
                </a:solidFill>
              </a:rPr>
              <a:t>Debdeep</a:t>
            </a:r>
            <a:r>
              <a:rPr lang="en-IN" sz="1200" dirty="0">
                <a:solidFill>
                  <a:sysClr val="windowText" lastClr="000000"/>
                </a:solidFill>
              </a:rPr>
              <a:t> </a:t>
            </a:r>
            <a:r>
              <a:rPr lang="en-IN" sz="1200" dirty="0" err="1" smtClean="0">
                <a:solidFill>
                  <a:sysClr val="windowText" lastClr="000000"/>
                </a:solidFill>
              </a:rPr>
              <a:t>Mukhopadhyay</a:t>
            </a:r>
            <a:r>
              <a:rPr lang="en-IN" sz="1200" dirty="0" smtClean="0">
                <a:solidFill>
                  <a:sysClr val="windowText" lastClr="000000"/>
                </a:solidFill>
              </a:rPr>
              <a:t>, “</a:t>
            </a:r>
            <a:r>
              <a:rPr lang="en-IN" sz="1200" b="1" dirty="0" smtClean="0">
                <a:solidFill>
                  <a:sysClr val="windowText" lastClr="000000"/>
                </a:solidFill>
              </a:rPr>
              <a:t>In-situ </a:t>
            </a:r>
            <a:r>
              <a:rPr lang="en-IN" sz="1200" b="1" dirty="0">
                <a:solidFill>
                  <a:sysClr val="windowText" lastClr="000000"/>
                </a:solidFill>
              </a:rPr>
              <a:t>Extraction of Randomness from Computer Architecture through Hardware Performance </a:t>
            </a:r>
            <a:r>
              <a:rPr lang="en-IN" sz="1200" b="1" dirty="0" smtClean="0">
                <a:solidFill>
                  <a:sysClr val="windowText" lastClr="000000"/>
                </a:solidFill>
              </a:rPr>
              <a:t>Counters”</a:t>
            </a:r>
            <a:r>
              <a:rPr lang="en-IN" sz="1200" dirty="0" smtClean="0">
                <a:solidFill>
                  <a:sysClr val="windowText" lastClr="000000"/>
                </a:solidFill>
              </a:rPr>
              <a:t>, </a:t>
            </a:r>
            <a:r>
              <a:rPr lang="en-IN" sz="1200" i="1" dirty="0" smtClean="0">
                <a:solidFill>
                  <a:sysClr val="windowText" lastClr="000000"/>
                </a:solidFill>
              </a:rPr>
              <a:t>18th </a:t>
            </a:r>
            <a:r>
              <a:rPr lang="en-IN" sz="1200" i="1" dirty="0">
                <a:solidFill>
                  <a:sysClr val="windowText" lastClr="000000"/>
                </a:solidFill>
              </a:rPr>
              <a:t>Smart Card Research and Advanced Application </a:t>
            </a:r>
            <a:r>
              <a:rPr lang="en-IN" sz="1200" i="1" dirty="0" smtClean="0">
                <a:solidFill>
                  <a:sysClr val="windowText" lastClr="000000"/>
                </a:solidFill>
              </a:rPr>
              <a:t>Conference (CARDIS), </a:t>
            </a:r>
            <a:r>
              <a:rPr lang="en-IN" sz="1200" i="1" dirty="0">
                <a:solidFill>
                  <a:sysClr val="windowText" lastClr="000000"/>
                </a:solidFill>
              </a:rPr>
              <a:t>Prague, Czech Republic, November 11-13, </a:t>
            </a:r>
            <a:r>
              <a:rPr lang="en-IN" sz="1200" i="1" dirty="0" smtClean="0">
                <a:solidFill>
                  <a:sysClr val="windowText" lastClr="000000"/>
                </a:solidFill>
              </a:rPr>
              <a:t>2019.</a:t>
            </a:r>
            <a:endParaRPr lang="en-IN" sz="12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1867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60" y="2024589"/>
            <a:ext cx="10515600" cy="4351338"/>
          </a:xfrm>
        </p:spPr>
        <p:txBody>
          <a:bodyPr>
            <a:normAutofit/>
          </a:bodyPr>
          <a:lstStyle/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dirty="0"/>
              <a:t>Various open-source tools can measure this HPC values: perf tools, PAPI, </a:t>
            </a:r>
            <a:r>
              <a:rPr lang="en-US" sz="1800" dirty="0" err="1"/>
              <a:t>OProfile</a:t>
            </a:r>
            <a:r>
              <a:rPr lang="en-US" sz="1800" dirty="0"/>
              <a:t>, </a:t>
            </a:r>
            <a:r>
              <a:rPr lang="en-US" sz="1800" dirty="0" err="1"/>
              <a:t>Valgrind</a:t>
            </a:r>
            <a:r>
              <a:rPr lang="en-US" sz="1800" dirty="0"/>
              <a:t> and many more</a:t>
            </a:r>
            <a:r>
              <a:rPr lang="en-US" sz="1800" dirty="0" smtClean="0"/>
              <a:t>.</a:t>
            </a:r>
          </a:p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Type </a:t>
            </a:r>
            <a:r>
              <a:rPr lang="en-US" sz="1800" dirty="0"/>
              <a:t>and number of hardware events vary across different Instruction Set Architectures (ISA).</a:t>
            </a:r>
          </a:p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i="1" dirty="0" smtClean="0"/>
              <a:t>perf </a:t>
            </a:r>
            <a:r>
              <a:rPr lang="en-US" sz="1800" i="1" dirty="0"/>
              <a:t>tool is a profiler tool for Linux 2.6.31+ based systems that presents a simple command line interface to collect and analyze performance counter statistics</a:t>
            </a:r>
            <a:r>
              <a:rPr lang="en-US" sz="1800" i="1" dirty="0" smtClean="0"/>
              <a:t>.</a:t>
            </a:r>
            <a:endParaRPr lang="en-US" sz="1800" i="1" dirty="0"/>
          </a:p>
        </p:txBody>
      </p:sp>
      <p:sp>
        <p:nvSpPr>
          <p:cNvPr id="22" name="Rectangle 21"/>
          <p:cNvSpPr/>
          <p:nvPr/>
        </p:nvSpPr>
        <p:spPr>
          <a:xfrm>
            <a:off x="4153256" y="5617927"/>
            <a:ext cx="4067798" cy="599138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153256" y="4076344"/>
            <a:ext cx="4067798" cy="1427148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198" y="4200258"/>
            <a:ext cx="3093578" cy="1179319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708875" y="4789917"/>
            <a:ext cx="489674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174478" y="5706361"/>
            <a:ext cx="2709017" cy="422270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53256" y="43104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User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55436" y="4898292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Kernel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74896" y="573384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7319" y="571024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PMU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2211" y="4342934"/>
            <a:ext cx="1091449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52211" y="4930804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0882" y="4342933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Interpret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26878" y="4926276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</a:t>
            </a:r>
          </a:p>
        </p:txBody>
      </p:sp>
      <p:cxnSp>
        <p:nvCxnSpPr>
          <p:cNvPr id="38" name="Straight Arrow Connector 37"/>
          <p:cNvCxnSpPr>
            <a:stCxn id="34" idx="2"/>
            <a:endCxn id="35" idx="0"/>
          </p:cNvCxnSpPr>
          <p:nvPr/>
        </p:nvCxnSpPr>
        <p:spPr>
          <a:xfrm>
            <a:off x="5797936" y="4647241"/>
            <a:ext cx="0" cy="283563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/>
          <p:cNvCxnSpPr>
            <a:stCxn id="35" idx="2"/>
          </p:cNvCxnSpPr>
          <p:nvPr/>
        </p:nvCxnSpPr>
        <p:spPr>
          <a:xfrm>
            <a:off x="5797936" y="5235111"/>
            <a:ext cx="0" cy="49872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7187013" y="4898292"/>
            <a:ext cx="0" cy="6994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/>
          <p:cNvCxnSpPr>
            <a:stCxn id="37" idx="0"/>
            <a:endCxn id="36" idx="2"/>
          </p:cNvCxnSpPr>
          <p:nvPr/>
        </p:nvCxnSpPr>
        <p:spPr>
          <a:xfrm flipV="1">
            <a:off x="7172603" y="4647240"/>
            <a:ext cx="4004" cy="279036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/>
          <p:cNvCxnSpPr>
            <a:endCxn id="37" idx="2"/>
          </p:cNvCxnSpPr>
          <p:nvPr/>
        </p:nvCxnSpPr>
        <p:spPr>
          <a:xfrm flipV="1">
            <a:off x="7170601" y="5230583"/>
            <a:ext cx="2002" cy="46661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sp>
        <p:nvSpPr>
          <p:cNvPr id="43" name="Title 1"/>
          <p:cNvSpPr txBox="1">
            <a:spLocks/>
          </p:cNvSpPr>
          <p:nvPr/>
        </p:nvSpPr>
        <p:spPr>
          <a:xfrm>
            <a:off x="838200" y="279002"/>
            <a:ext cx="10260081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Measuring Directly from CPU:</a:t>
            </a:r>
            <a:br>
              <a:rPr lang="en-US" dirty="0" smtClean="0"/>
            </a:br>
            <a:r>
              <a:rPr lang="en-US" dirty="0" smtClean="0"/>
              <a:t>Hardware Performance Counters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9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algn="just"/>
            <a:r>
              <a:rPr lang="en-US" sz="1800" dirty="0"/>
              <a:t>Performance Events for Linux, called </a:t>
            </a:r>
            <a:r>
              <a:rPr lang="en-US" sz="1800" dirty="0" smtClean="0"/>
              <a:t>“perf,” </a:t>
            </a:r>
            <a:r>
              <a:rPr lang="en-US" sz="1800" dirty="0"/>
              <a:t>is the standard profiling infrastructure on </a:t>
            </a:r>
            <a:r>
              <a:rPr lang="en-US" sz="1800" dirty="0" smtClean="0"/>
              <a:t>Linux.</a:t>
            </a:r>
          </a:p>
          <a:p>
            <a:pPr marL="914400" lvl="1" algn="just"/>
            <a:r>
              <a:rPr lang="en-US" sz="1600" dirty="0" smtClean="0"/>
              <a:t>One </a:t>
            </a:r>
            <a:r>
              <a:rPr lang="en-US" sz="1600" dirty="0"/>
              <a:t>can analyze the performance of a program using the tools provided with </a:t>
            </a:r>
            <a:r>
              <a:rPr lang="en-US" sz="1600" dirty="0" smtClean="0"/>
              <a:t>perf, </a:t>
            </a:r>
            <a:r>
              <a:rPr lang="en-US" sz="1600" dirty="0"/>
              <a:t>or </a:t>
            </a:r>
            <a:r>
              <a:rPr lang="en-US" sz="1600" dirty="0" smtClean="0"/>
              <a:t>one </a:t>
            </a:r>
            <a:r>
              <a:rPr lang="en-US" sz="1600" dirty="0"/>
              <a:t>can build </a:t>
            </a:r>
            <a:r>
              <a:rPr lang="en-US" sz="1600" dirty="0" smtClean="0"/>
              <a:t>his/her </a:t>
            </a:r>
            <a:r>
              <a:rPr lang="en-US" sz="1600" dirty="0"/>
              <a:t>own tools on top of </a:t>
            </a:r>
            <a:r>
              <a:rPr lang="en-US" sz="1600" dirty="0" smtClean="0"/>
              <a:t>perf.</a:t>
            </a:r>
            <a:endParaRPr lang="en-US" sz="1600" dirty="0"/>
          </a:p>
          <a:p>
            <a:pPr marL="457200" algn="just"/>
            <a:r>
              <a:rPr lang="en-US" sz="1800" dirty="0" smtClean="0"/>
              <a:t>perf </a:t>
            </a:r>
            <a:r>
              <a:rPr lang="en-US" sz="1800" dirty="0"/>
              <a:t>consists of two major </a:t>
            </a:r>
            <a:r>
              <a:rPr lang="en-US" sz="1800" dirty="0" smtClean="0"/>
              <a:t>subsystems:</a:t>
            </a:r>
          </a:p>
          <a:p>
            <a:pPr marL="914400" lvl="1" algn="just"/>
            <a:r>
              <a:rPr lang="en-US" sz="1600" dirty="0" smtClean="0"/>
              <a:t>A </a:t>
            </a:r>
            <a:r>
              <a:rPr lang="en-US" sz="1600" dirty="0"/>
              <a:t>kernel SYSCALL that provides access to performance data including operating system software events and hardware performance </a:t>
            </a:r>
            <a:r>
              <a:rPr lang="en-US" sz="1600" dirty="0" smtClean="0"/>
              <a:t>events.</a:t>
            </a:r>
          </a:p>
          <a:p>
            <a:pPr marL="914400" lvl="1" algn="just"/>
            <a:r>
              <a:rPr lang="en-US" sz="1600" dirty="0" smtClean="0"/>
              <a:t>A </a:t>
            </a:r>
            <a:r>
              <a:rPr lang="en-US" sz="1600" dirty="0"/>
              <a:t>collection of user-space tools to collect, display and analyze performance </a:t>
            </a:r>
            <a:r>
              <a:rPr lang="en-US" sz="1600" dirty="0" smtClean="0"/>
              <a:t>data.</a:t>
            </a:r>
          </a:p>
          <a:p>
            <a:pPr marL="457200" algn="just"/>
            <a:r>
              <a:rPr lang="en-US" sz="1800" dirty="0" smtClean="0"/>
              <a:t>perf </a:t>
            </a:r>
            <a:r>
              <a:rPr lang="en-US" sz="1800" dirty="0"/>
              <a:t>is the standard means of access to the hardware performance counters. It supports both counting mode and sampling mode.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838200" y="279002"/>
            <a:ext cx="10260081" cy="1450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perf Tool: Finding execution hot spots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FA95F19-EC28-4780-BB4F-7572C08B3B97}"/>
              </a:ext>
            </a:extLst>
          </p:cNvPr>
          <p:cNvGrpSpPr/>
          <p:nvPr/>
        </p:nvGrpSpPr>
        <p:grpSpPr>
          <a:xfrm>
            <a:off x="4215384" y="4654295"/>
            <a:ext cx="3504998" cy="1929661"/>
            <a:chOff x="6391944" y="1053118"/>
            <a:chExt cx="5379822" cy="24189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ED68E87-F535-4480-9189-17508CFADB8F}"/>
                </a:ext>
              </a:extLst>
            </p:cNvPr>
            <p:cNvGrpSpPr/>
            <p:nvPr/>
          </p:nvGrpSpPr>
          <p:grpSpPr>
            <a:xfrm>
              <a:off x="6391944" y="1053118"/>
              <a:ext cx="5379822" cy="2418922"/>
              <a:chOff x="5487926" y="1419419"/>
              <a:chExt cx="5379822" cy="2418922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D419F79C-FDD1-432D-94BC-A382268665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089"/>
              <a:stretch/>
            </p:blipFill>
            <p:spPr>
              <a:xfrm>
                <a:off x="8256234" y="1419419"/>
                <a:ext cx="2611514" cy="2418922"/>
              </a:xfrm>
              <a:prstGeom prst="rect">
                <a:avLst/>
              </a:prstGeom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7F5A1D8-3326-4D36-A64F-77EF1EACF8C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8725" r="59238" b="11803"/>
              <a:stretch/>
            </p:blipFill>
            <p:spPr>
              <a:xfrm>
                <a:off x="5487926" y="1419419"/>
                <a:ext cx="2768308" cy="2418922"/>
              </a:xfrm>
              <a:prstGeom prst="rect">
                <a:avLst/>
              </a:prstGeom>
            </p:spPr>
          </p:pic>
        </p:grpSp>
        <p:sp>
          <p:nvSpPr>
            <p:cNvPr id="7" name="Arrow: Left 12">
              <a:extLst>
                <a:ext uri="{FF2B5EF4-FFF2-40B4-BE49-F238E27FC236}">
                  <a16:creationId xmlns:a16="http://schemas.microsoft.com/office/drawing/2014/main" id="{9B7BC5E7-DBB3-4558-8A81-51FD3630CE0A}"/>
                </a:ext>
              </a:extLst>
            </p:cNvPr>
            <p:cNvSpPr/>
            <p:nvPr/>
          </p:nvSpPr>
          <p:spPr>
            <a:xfrm>
              <a:off x="8584706" y="1988597"/>
              <a:ext cx="674704" cy="443883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4915145" y="6550223"/>
            <a:ext cx="236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50017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</a:t>
            </a:r>
            <a:r>
              <a:rPr lang="en-US" dirty="0" smtClean="0"/>
              <a:t>be measured </a:t>
            </a:r>
            <a:r>
              <a:rPr lang="en-US" dirty="0"/>
              <a:t>with </a:t>
            </a:r>
            <a:r>
              <a:rPr lang="en-US" dirty="0" smtClean="0"/>
              <a:t>perf?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perf </a:t>
            </a:r>
            <a:r>
              <a:rPr lang="en-US" sz="1800" dirty="0"/>
              <a:t>supports a large number of predefined events. </a:t>
            </a:r>
            <a:r>
              <a:rPr lang="en-US" sz="1800" dirty="0" smtClean="0"/>
              <a:t>A </a:t>
            </a:r>
            <a:r>
              <a:rPr lang="en-US" sz="1800" dirty="0"/>
              <a:t>list of supported </a:t>
            </a:r>
            <a:r>
              <a:rPr lang="en-US" sz="1800" dirty="0" smtClean="0"/>
              <a:t>events can be found with</a:t>
            </a:r>
          </a:p>
          <a:p>
            <a:pPr marL="0" indent="0" algn="ctr">
              <a:buNone/>
            </a:pPr>
            <a:r>
              <a:rPr lang="en-US" sz="1800" dirty="0"/>
              <a:t>perf </a:t>
            </a:r>
            <a:r>
              <a:rPr lang="en-US" sz="1800" dirty="0" smtClean="0"/>
              <a:t>list</a:t>
            </a:r>
          </a:p>
          <a:p>
            <a:pPr algn="just"/>
            <a:r>
              <a:rPr lang="en-US" sz="1800" dirty="0" smtClean="0"/>
              <a:t>perf </a:t>
            </a:r>
            <a:r>
              <a:rPr lang="en-US" sz="1800" dirty="0"/>
              <a:t>supports </a:t>
            </a:r>
            <a:r>
              <a:rPr lang="en-US" sz="1800" dirty="0" smtClean="0"/>
              <a:t>both hardware and software events. </a:t>
            </a:r>
            <a:endParaRPr lang="en-US" sz="1800" dirty="0"/>
          </a:p>
          <a:p>
            <a:pPr marL="685800" lvl="2" algn="just"/>
            <a:r>
              <a:rPr lang="en-US" sz="1600" dirty="0"/>
              <a:t>The hardware events are measured using the hardware performance </a:t>
            </a:r>
            <a:r>
              <a:rPr lang="en-US" sz="1600" dirty="0" smtClean="0"/>
              <a:t>counters and the software events are collected from OS operations.</a:t>
            </a:r>
            <a:endParaRPr lang="en-US" sz="1600" dirty="0"/>
          </a:p>
          <a:p>
            <a:pPr marL="685800" lvl="2" algn="just"/>
            <a:r>
              <a:rPr lang="en-US" sz="1600" dirty="0"/>
              <a:t>The available events are processor implementation specific.</a:t>
            </a:r>
          </a:p>
          <a:p>
            <a:pPr algn="just"/>
            <a:r>
              <a:rPr lang="en-US" sz="1800" dirty="0" smtClean="0"/>
              <a:t>Commonly </a:t>
            </a:r>
            <a:r>
              <a:rPr lang="en-US" sz="1800" dirty="0"/>
              <a:t>used hardware </a:t>
            </a:r>
            <a:r>
              <a:rPr lang="en-US" sz="1800" dirty="0" smtClean="0"/>
              <a:t>and software events </a:t>
            </a:r>
            <a:r>
              <a:rPr lang="en-US" sz="1800" dirty="0"/>
              <a:t>have </a:t>
            </a:r>
            <a:r>
              <a:rPr lang="en-US" sz="1800" dirty="0" smtClean="0"/>
              <a:t>perf </a:t>
            </a:r>
            <a:r>
              <a:rPr lang="en-US" sz="1800" dirty="0"/>
              <a:t>symbolic names such as</a:t>
            </a:r>
            <a:r>
              <a:rPr lang="en-US" sz="1800" dirty="0" smtClean="0"/>
              <a:t>: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5473" y="4441063"/>
            <a:ext cx="3814050" cy="19292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67588" y="4441063"/>
            <a:ext cx="2290762" cy="1929223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4350" y="5169280"/>
            <a:ext cx="1600200" cy="390525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Hardware Events</a:t>
            </a:r>
          </a:p>
        </p:txBody>
      </p:sp>
      <p:sp>
        <p:nvSpPr>
          <p:cNvPr id="15" name="Left Brace 14"/>
          <p:cNvSpPr/>
          <p:nvPr/>
        </p:nvSpPr>
        <p:spPr>
          <a:xfrm>
            <a:off x="2114551" y="4441063"/>
            <a:ext cx="348038" cy="1846961"/>
          </a:xfrm>
          <a:prstGeom prst="leftBrace">
            <a:avLst>
              <a:gd name="adj1" fmla="val 98932"/>
              <a:gd name="adj2" fmla="val 50000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9652058" y="4441061"/>
            <a:ext cx="354330" cy="1846961"/>
          </a:xfrm>
          <a:prstGeom prst="rightBrace">
            <a:avLst>
              <a:gd name="adj1" fmla="val 77615"/>
              <a:gd name="adj2" fmla="val 50491"/>
            </a:avLst>
          </a:prstGeom>
          <a:noFill/>
          <a:ln w="12700" cap="flat" cmpd="sng" algn="ctr">
            <a:solidFill>
              <a:srgbClr val="E48312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006388" y="5169280"/>
            <a:ext cx="1600200" cy="390525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Software Events</a:t>
            </a:r>
          </a:p>
        </p:txBody>
      </p:sp>
    </p:spTree>
    <p:extLst>
      <p:ext uri="{BB962C8B-B14F-4D97-AF65-F5344CB8AC3E}">
        <p14:creationId xmlns:p14="http://schemas.microsoft.com/office/powerpoint/2010/main" val="980940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Different Events</a:t>
            </a:r>
            <a:endParaRPr lang="en-US" dirty="0"/>
          </a:p>
        </p:txBody>
      </p:sp>
      <p:pic>
        <p:nvPicPr>
          <p:cNvPr id="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34" y="1690688"/>
            <a:ext cx="6822531" cy="444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4893779" y="6134673"/>
            <a:ext cx="240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0969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count Events?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30188" indent="-230188" algn="just">
              <a:buNone/>
            </a:pPr>
            <a:r>
              <a:rPr lang="en-US" sz="1800" dirty="0"/>
              <a:t>Performance counters (usually) support two usage </a:t>
            </a:r>
            <a:r>
              <a:rPr lang="en-US" sz="1800" dirty="0" smtClean="0"/>
              <a:t>modes.</a:t>
            </a:r>
          </a:p>
          <a:p>
            <a:pPr marL="684213" lvl="2" indent="-227013" algn="just"/>
            <a:r>
              <a:rPr lang="en-US" sz="1600" dirty="0" smtClean="0"/>
              <a:t>In </a:t>
            </a:r>
            <a:r>
              <a:rPr lang="en-US" sz="1600" b="1" u="sng" dirty="0"/>
              <a:t>counting mode</a:t>
            </a:r>
            <a:r>
              <a:rPr lang="en-US" sz="1600" dirty="0"/>
              <a:t>, the counters are configured, cleared and started. Then, sometime later, the counters are </a:t>
            </a:r>
            <a:r>
              <a:rPr lang="en-US" sz="1600" dirty="0" smtClean="0"/>
              <a:t>stopped and </a:t>
            </a:r>
            <a:r>
              <a:rPr lang="en-US" sz="1600" dirty="0"/>
              <a:t>the number of events is read and </a:t>
            </a:r>
            <a:r>
              <a:rPr lang="en-US" sz="1600" dirty="0" smtClean="0"/>
              <a:t>reported.</a:t>
            </a:r>
          </a:p>
          <a:p>
            <a:pPr marL="684213" lvl="2" indent="-227013" algn="just"/>
            <a:r>
              <a:rPr lang="en-US" sz="1600" dirty="0" smtClean="0"/>
              <a:t>In </a:t>
            </a:r>
            <a:r>
              <a:rPr lang="en-US" sz="1600" b="1" u="sng" dirty="0"/>
              <a:t>sampling mode</a:t>
            </a:r>
            <a:r>
              <a:rPr lang="en-US" sz="1600" dirty="0"/>
              <a:t>, the counters are configured, cleared and started. However, they are configured to generate a sampling interrupt after a certain number of events are counted. Upon interrupt, a sample is accumulated and the counter is restarted. After the workload completes, counter interrupts are turned off, the samples are aggregated, and summarized statistics are reported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31" name="Rectangle 30"/>
          <p:cNvSpPr/>
          <p:nvPr/>
        </p:nvSpPr>
        <p:spPr>
          <a:xfrm>
            <a:off x="2955989" y="4965107"/>
            <a:ext cx="915255" cy="606751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</a:t>
            </a:r>
          </a:p>
        </p:txBody>
      </p:sp>
      <p:cxnSp>
        <p:nvCxnSpPr>
          <p:cNvPr id="32" name="Straight Arrow Connector 31"/>
          <p:cNvCxnSpPr>
            <a:stCxn id="31" idx="3"/>
          </p:cNvCxnSpPr>
          <p:nvPr/>
        </p:nvCxnSpPr>
        <p:spPr>
          <a:xfrm flipV="1">
            <a:off x="3871244" y="5264210"/>
            <a:ext cx="709301" cy="4273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 flipV="1">
            <a:off x="2246688" y="5259937"/>
            <a:ext cx="709301" cy="4273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89751" y="5081680"/>
            <a:ext cx="215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configure, clear, start</a:t>
            </a:r>
          </a:p>
        </p:txBody>
      </p:sp>
      <p:sp>
        <p:nvSpPr>
          <p:cNvPr id="35" name="Curved Down Arrow 34"/>
          <p:cNvSpPr/>
          <p:nvPr/>
        </p:nvSpPr>
        <p:spPr>
          <a:xfrm>
            <a:off x="3050419" y="4421910"/>
            <a:ext cx="726393" cy="538385"/>
          </a:xfrm>
          <a:prstGeom prst="curvedDownArrow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439823" y="4047766"/>
            <a:ext cx="194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program execution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4580545" y="5075271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report value</a:t>
            </a:r>
          </a:p>
        </p:txBody>
      </p:sp>
      <p:sp>
        <p:nvSpPr>
          <p:cNvPr id="38" name="Rectangle 37"/>
          <p:cNvSpPr/>
          <p:nvPr/>
        </p:nvSpPr>
        <p:spPr>
          <a:xfrm>
            <a:off x="8910750" y="4965107"/>
            <a:ext cx="915255" cy="606751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</a:t>
            </a:r>
          </a:p>
        </p:txBody>
      </p:sp>
      <p:cxnSp>
        <p:nvCxnSpPr>
          <p:cNvPr id="39" name="Straight Arrow Connector 38"/>
          <p:cNvCxnSpPr>
            <a:stCxn id="38" idx="3"/>
          </p:cNvCxnSpPr>
          <p:nvPr/>
        </p:nvCxnSpPr>
        <p:spPr>
          <a:xfrm flipV="1">
            <a:off x="9826005" y="5264210"/>
            <a:ext cx="709301" cy="4273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 flipV="1">
            <a:off x="8201449" y="5259937"/>
            <a:ext cx="709301" cy="4273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sp>
        <p:nvSpPr>
          <p:cNvPr id="41" name="TextBox 40"/>
          <p:cNvSpPr txBox="1"/>
          <p:nvPr/>
        </p:nvSpPr>
        <p:spPr>
          <a:xfrm>
            <a:off x="6044512" y="5081680"/>
            <a:ext cx="2156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configure, clear, start</a:t>
            </a:r>
          </a:p>
        </p:txBody>
      </p:sp>
      <p:sp>
        <p:nvSpPr>
          <p:cNvPr id="42" name="Curved Down Arrow 41"/>
          <p:cNvSpPr/>
          <p:nvPr/>
        </p:nvSpPr>
        <p:spPr>
          <a:xfrm>
            <a:off x="9005180" y="4421910"/>
            <a:ext cx="726393" cy="538385"/>
          </a:xfrm>
          <a:prstGeom prst="curvedDownArrow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394584" y="4047766"/>
            <a:ext cx="1947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program execution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0535306" y="5075271"/>
            <a:ext cx="1376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report value</a:t>
            </a:r>
          </a:p>
        </p:txBody>
      </p:sp>
      <p:sp>
        <p:nvSpPr>
          <p:cNvPr id="45" name="Curved Up Arrow 44"/>
          <p:cNvSpPr/>
          <p:nvPr/>
        </p:nvSpPr>
        <p:spPr>
          <a:xfrm>
            <a:off x="9005180" y="5571858"/>
            <a:ext cx="726393" cy="538385"/>
          </a:xfrm>
          <a:prstGeom prst="curvedUpArrow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042593" y="5736515"/>
            <a:ext cx="102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interrupt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395203" y="5075271"/>
            <a:ext cx="80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restart</a:t>
            </a:r>
          </a:p>
        </p:txBody>
      </p:sp>
    </p:spTree>
    <p:extLst>
      <p:ext uri="{BB962C8B-B14F-4D97-AF65-F5344CB8AC3E}">
        <p14:creationId xmlns:p14="http://schemas.microsoft.com/office/powerpoint/2010/main" val="96483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4" grpId="0"/>
      <p:bldP spid="35" grpId="0" animBg="1"/>
      <p:bldP spid="36" grpId="0"/>
      <p:bldP spid="37" grpId="0"/>
      <p:bldP spid="38" grpId="0" animBg="1"/>
      <p:bldP spid="41" grpId="0"/>
      <p:bldP spid="41" grpId="1"/>
      <p:bldP spid="42" grpId="0" animBg="1"/>
      <p:bldP spid="43" grpId="0"/>
      <p:bldP spid="44" grpId="0"/>
      <p:bldP spid="44" grpId="1"/>
      <p:bldP spid="44" grpId="2"/>
      <p:bldP spid="45" grpId="0" animBg="1"/>
      <p:bldP spid="45" grpId="1" animBg="1"/>
      <p:bldP spid="45" grpId="2" animBg="1"/>
      <p:bldP spid="46" grpId="0"/>
      <p:bldP spid="46" grpId="1"/>
      <p:bldP spid="46" grpId="2"/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count Events?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28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To make basic measurements of application program behavior using perf use:</a:t>
            </a:r>
          </a:p>
          <a:p>
            <a:pPr marL="0" indent="0">
              <a:buNone/>
            </a:pPr>
            <a:r>
              <a:rPr lang="en-US" sz="1800" b="1" dirty="0" smtClean="0"/>
              <a:t>		</a:t>
            </a:r>
            <a:r>
              <a:rPr lang="en-US" sz="1600" b="1" dirty="0" smtClean="0"/>
              <a:t>Counting Mode:</a:t>
            </a:r>
            <a:r>
              <a:rPr lang="en-US" sz="1600" dirty="0" smtClean="0"/>
              <a:t> perf stat -e &lt;</a:t>
            </a:r>
            <a:r>
              <a:rPr lang="en-US" sz="1600" dirty="0" err="1" smtClean="0"/>
              <a:t>event_name</a:t>
            </a:r>
            <a:r>
              <a:rPr lang="en-US" sz="1600" dirty="0" smtClean="0"/>
              <a:t>&gt; &lt;executable&gt;</a:t>
            </a:r>
          </a:p>
          <a:p>
            <a:pPr marL="0" indent="0">
              <a:buNone/>
            </a:pPr>
            <a:r>
              <a:rPr lang="en-US" sz="1600" b="1" dirty="0" smtClean="0"/>
              <a:t>		Sampling Mode: </a:t>
            </a:r>
            <a:r>
              <a:rPr lang="en-US" sz="1600" dirty="0" smtClean="0"/>
              <a:t>perf </a:t>
            </a:r>
            <a:r>
              <a:rPr lang="en-US" sz="1600" dirty="0"/>
              <a:t>stat -e &lt;</a:t>
            </a:r>
            <a:r>
              <a:rPr lang="en-US" sz="1600" dirty="0" err="1"/>
              <a:t>event_name</a:t>
            </a:r>
            <a:r>
              <a:rPr lang="en-US" sz="1600" dirty="0"/>
              <a:t>&gt; </a:t>
            </a:r>
            <a:r>
              <a:rPr lang="en-US" sz="1600" dirty="0" smtClean="0"/>
              <a:t>-I &lt;</a:t>
            </a:r>
            <a:r>
              <a:rPr lang="en-US" sz="1600" dirty="0" err="1" smtClean="0"/>
              <a:t>time_interval</a:t>
            </a:r>
            <a:r>
              <a:rPr lang="en-US" sz="1600" dirty="0" smtClean="0"/>
              <a:t>&gt; &lt;executable</a:t>
            </a:r>
            <a:r>
              <a:rPr lang="en-US" sz="1600" dirty="0"/>
              <a:t>&gt;</a:t>
            </a:r>
          </a:p>
          <a:p>
            <a:pPr marL="0" indent="0" algn="ctr">
              <a:buNone/>
            </a:pPr>
            <a:endParaRPr lang="en-US" sz="18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273324" y="3505091"/>
            <a:ext cx="4369216" cy="2773841"/>
            <a:chOff x="1273324" y="3505091"/>
            <a:chExt cx="4369216" cy="2773841"/>
          </a:xfrm>
        </p:grpSpPr>
        <p:sp>
          <p:nvSpPr>
            <p:cNvPr id="43" name="TextBox 42"/>
            <p:cNvSpPr txBox="1"/>
            <p:nvPr/>
          </p:nvSpPr>
          <p:spPr>
            <a:xfrm>
              <a:off x="2611613" y="3505091"/>
              <a:ext cx="1531067" cy="374571"/>
            </a:xfrm>
            <a:prstGeom prst="roundRect">
              <a:avLst/>
            </a:prstGeom>
            <a:solidFill>
              <a:srgbClr val="300A24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AE434"/>
                  </a:solidFill>
                </a:rPr>
                <a:t>Counting Mode</a:t>
              </a:r>
              <a:endParaRPr lang="en-US" sz="1600" b="1" dirty="0">
                <a:solidFill>
                  <a:srgbClr val="8AE434"/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3324" y="3831694"/>
              <a:ext cx="4369216" cy="2447238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6996888" y="3505091"/>
            <a:ext cx="4366900" cy="2773841"/>
            <a:chOff x="6996888" y="3505091"/>
            <a:chExt cx="4366900" cy="2773841"/>
          </a:xfrm>
        </p:grpSpPr>
        <p:sp>
          <p:nvSpPr>
            <p:cNvPr id="45" name="TextBox 44"/>
            <p:cNvSpPr txBox="1"/>
            <p:nvPr/>
          </p:nvSpPr>
          <p:spPr>
            <a:xfrm>
              <a:off x="8323953" y="3505091"/>
              <a:ext cx="1547733" cy="374571"/>
            </a:xfrm>
            <a:prstGeom prst="roundRect">
              <a:avLst/>
            </a:prstGeom>
            <a:solidFill>
              <a:srgbClr val="300A24"/>
            </a:solidFill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8AE434"/>
                  </a:solidFill>
                </a:rPr>
                <a:t>Sampling Mode</a:t>
              </a:r>
              <a:endParaRPr lang="en-US" sz="1600" b="1" dirty="0">
                <a:solidFill>
                  <a:srgbClr val="8AE434"/>
                </a:solidFill>
              </a:endParaRPr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6888" y="3831694"/>
              <a:ext cx="4366900" cy="24472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16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Non-Determinism in HPCs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21376-51B9-4318-AFD8-612B7383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9124"/>
            <a:ext cx="6776103" cy="18446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We considered an </a:t>
            </a:r>
            <a:r>
              <a:rPr lang="en-IN" sz="1800" dirty="0"/>
              <a:t>infinite loop C code snippet </a:t>
            </a:r>
            <a:r>
              <a:rPr lang="en-IN" sz="1800" dirty="0" smtClean="0"/>
              <a:t>and </a:t>
            </a:r>
            <a:r>
              <a:rPr lang="en-IN" sz="1800" dirty="0"/>
              <a:t>allowed </a:t>
            </a:r>
            <a:r>
              <a:rPr lang="en-IN" sz="1800" dirty="0" smtClean="0"/>
              <a:t>it to </a:t>
            </a:r>
            <a:r>
              <a:rPr lang="en-IN" sz="1800" dirty="0"/>
              <a:t>run </a:t>
            </a:r>
            <a:r>
              <a:rPr lang="en-IN" sz="1800" dirty="0" smtClean="0"/>
              <a:t>indefinitely.</a:t>
            </a:r>
            <a:endParaRPr lang="en-IN" sz="1800" dirty="0"/>
          </a:p>
          <a:p>
            <a:r>
              <a:rPr lang="en-IN" sz="1800" dirty="0" smtClean="0"/>
              <a:t>We monitored two performance counter events </a:t>
            </a:r>
            <a:r>
              <a:rPr lang="en-IN" sz="1800" i="1" dirty="0" smtClean="0"/>
              <a:t>instructions</a:t>
            </a:r>
            <a:r>
              <a:rPr lang="en-IN" sz="1800" dirty="0" smtClean="0"/>
              <a:t> and </a:t>
            </a:r>
            <a:r>
              <a:rPr lang="en-IN" sz="1800" i="1" dirty="0" err="1" smtClean="0"/>
              <a:t>cpu</a:t>
            </a:r>
            <a:r>
              <a:rPr lang="en-IN" sz="1800" i="1" dirty="0" smtClean="0"/>
              <a:t>-cycles </a:t>
            </a:r>
            <a:r>
              <a:rPr lang="en-IN" sz="1800" dirty="0" smtClean="0"/>
              <a:t>in </a:t>
            </a:r>
            <a:r>
              <a:rPr lang="en-IN" sz="1800" b="1" i="1" dirty="0" smtClean="0"/>
              <a:t>sampling mode </a:t>
            </a:r>
            <a:r>
              <a:rPr lang="en-IN" sz="1800" dirty="0" smtClean="0"/>
              <a:t>with 10ms sampling frequency.</a:t>
            </a:r>
            <a:endParaRPr lang="en-IN" sz="1800" dirty="0"/>
          </a:p>
          <a:p>
            <a:r>
              <a:rPr lang="en-IN" sz="1800" dirty="0" smtClean="0"/>
              <a:t>The </a:t>
            </a:r>
            <a:r>
              <a:rPr lang="en-IN" sz="1800" dirty="0"/>
              <a:t>experiment was  performed </a:t>
            </a:r>
            <a:r>
              <a:rPr lang="en-IN" sz="1800" dirty="0" smtClean="0"/>
              <a:t>on a </a:t>
            </a:r>
            <a:r>
              <a:rPr lang="en-IN" sz="1800" dirty="0"/>
              <a:t>per-core </a:t>
            </a:r>
            <a:r>
              <a:rPr lang="en-IN" sz="1800" dirty="0" smtClean="0"/>
              <a:t>approach using </a:t>
            </a:r>
            <a:r>
              <a:rPr lang="en-IN" sz="1800" dirty="0"/>
              <a:t>L</a:t>
            </a:r>
            <a:r>
              <a:rPr lang="en-IN" sz="1800" dirty="0" smtClean="0"/>
              <a:t>inux </a:t>
            </a:r>
            <a:r>
              <a:rPr lang="en-IN" sz="1800" b="1" i="1" dirty="0" err="1" smtClean="0"/>
              <a:t>taskset</a:t>
            </a:r>
            <a:r>
              <a:rPr lang="en-IN" sz="1800" dirty="0" smtClean="0"/>
              <a:t> command.</a:t>
            </a:r>
            <a:endParaRPr lang="en-IN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7" y="3983459"/>
            <a:ext cx="3439156" cy="22927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31" y="1690688"/>
            <a:ext cx="3439156" cy="22927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F231EB6-6436-4945-8FBF-1924243EA77E}"/>
              </a:ext>
            </a:extLst>
          </p:cNvPr>
          <p:cNvSpPr txBox="1"/>
          <p:nvPr/>
        </p:nvSpPr>
        <p:spPr>
          <a:xfrm>
            <a:off x="838199" y="3962586"/>
            <a:ext cx="2961891" cy="16344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/>
                </a:solidFill>
              </a:rPr>
              <a:t>Ideal case:</a:t>
            </a:r>
            <a:r>
              <a:rPr lang="en-IN" b="1" dirty="0">
                <a:solidFill>
                  <a:schemeClr val="tx1"/>
                </a:solidFill>
              </a:rPr>
              <a:t> 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HPC </a:t>
            </a:r>
            <a:r>
              <a:rPr lang="en-US" dirty="0" smtClean="0">
                <a:solidFill>
                  <a:schemeClr val="tx1"/>
                </a:solidFill>
              </a:rPr>
              <a:t>events instructions </a:t>
            </a:r>
            <a:r>
              <a:rPr lang="en-US" dirty="0">
                <a:solidFill>
                  <a:schemeClr val="tx1"/>
                </a:solidFill>
              </a:rPr>
              <a:t>and </a:t>
            </a:r>
            <a:r>
              <a:rPr lang="en-US" dirty="0" err="1" smtClean="0">
                <a:solidFill>
                  <a:schemeClr val="tx1"/>
                </a:solidFill>
              </a:rPr>
              <a:t>cpu</a:t>
            </a:r>
            <a:r>
              <a:rPr lang="en-US" dirty="0" smtClean="0">
                <a:solidFill>
                  <a:schemeClr val="tx1"/>
                </a:solidFill>
              </a:rPr>
              <a:t>-cycles </a:t>
            </a:r>
            <a:r>
              <a:rPr lang="en-US" dirty="0">
                <a:solidFill>
                  <a:schemeClr val="tx1"/>
                </a:solidFill>
              </a:rPr>
              <a:t>should report constant values over the duration of time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773EF5B-E19E-44E8-AA74-AF8F5EB45760}"/>
              </a:ext>
            </a:extLst>
          </p:cNvPr>
          <p:cNvSpPr/>
          <p:nvPr/>
        </p:nvSpPr>
        <p:spPr>
          <a:xfrm>
            <a:off x="4424939" y="3959923"/>
            <a:ext cx="2881715" cy="16344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Observation: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The </a:t>
            </a:r>
            <a:r>
              <a:rPr lang="en-US" dirty="0">
                <a:solidFill>
                  <a:schemeClr val="tx1"/>
                </a:solidFill>
              </a:rPr>
              <a:t>number of instructions and the number of CPU cycles is not constant over time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12">
            <a:extLst>
              <a:ext uri="{FF2B5EF4-FFF2-40B4-BE49-F238E27FC236}">
                <a16:creationId xmlns:a16="http://schemas.microsoft.com/office/drawing/2014/main" id="{89DCFF6B-D388-4BEE-A962-A0821899B41D}"/>
              </a:ext>
            </a:extLst>
          </p:cNvPr>
          <p:cNvSpPr/>
          <p:nvPr/>
        </p:nvSpPr>
        <p:spPr>
          <a:xfrm>
            <a:off x="1246798" y="5808196"/>
            <a:ext cx="5753803" cy="8212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Significant amount of non-determinism is exhibited by these performance </a:t>
            </a:r>
            <a:r>
              <a:rPr lang="en-IN" b="1" dirty="0" smtClean="0">
                <a:solidFill>
                  <a:schemeClr val="tx1"/>
                </a:solidFill>
              </a:rPr>
              <a:t>counter events</a:t>
            </a:r>
            <a:endParaRPr lang="en-IN" b="1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264636" y="581114"/>
            <a:ext cx="4153257" cy="82072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 smtClean="0">
                <a:solidFill>
                  <a:schemeClr val="tx1"/>
                </a:solidFill>
              </a:rPr>
              <a:t>sets </a:t>
            </a:r>
            <a:r>
              <a:rPr lang="en-US" dirty="0">
                <a:solidFill>
                  <a:schemeClr val="tx1"/>
                </a:solidFill>
              </a:rPr>
              <a:t>or retrieves the CPU affinity of a running process given its PID (Process ID) </a:t>
            </a:r>
            <a:endParaRPr lang="en-US" i="1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15" idx="3"/>
            <a:endCxn id="11" idx="1"/>
          </p:cNvCxnSpPr>
          <p:nvPr/>
        </p:nvCxnSpPr>
        <p:spPr>
          <a:xfrm flipV="1">
            <a:off x="1858090" y="991474"/>
            <a:ext cx="5406546" cy="24896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131698" y="3340995"/>
            <a:ext cx="726392" cy="280308"/>
          </a:xfrm>
          <a:prstGeom prst="rect">
            <a:avLst/>
          </a:prstGeom>
          <a:noFill/>
          <a:ln w="19050">
            <a:solidFill>
              <a:srgbClr val="300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31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1" grpId="1" animBg="1"/>
      <p:bldP spid="15" grpId="0" animBg="1"/>
      <p:bldP spid="1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6776102" cy="1325563"/>
          </a:xfrm>
        </p:spPr>
        <p:txBody>
          <a:bodyPr>
            <a:normAutofit/>
          </a:bodyPr>
          <a:lstStyle/>
          <a:p>
            <a:r>
              <a:rPr lang="en-US" dirty="0"/>
              <a:t>Effect of Hardware </a:t>
            </a:r>
            <a:r>
              <a:rPr lang="en-US" dirty="0" smtClean="0"/>
              <a:t>Interrupts</a:t>
            </a:r>
            <a:br>
              <a:rPr lang="en-US" dirty="0" smtClean="0"/>
            </a:br>
            <a:r>
              <a:rPr lang="en-US" dirty="0" smtClean="0"/>
              <a:t>on</a:t>
            </a:r>
            <a:r>
              <a:rPr lang="en-US" dirty="0"/>
              <a:t> </a:t>
            </a:r>
            <a:r>
              <a:rPr lang="en-US" dirty="0" smtClean="0"/>
              <a:t>HPC </a:t>
            </a:r>
            <a:r>
              <a:rPr lang="en-US" dirty="0"/>
              <a:t>Events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321376-51B9-4318-AFD8-612B7383B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9124"/>
            <a:ext cx="6776103" cy="24714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1800" dirty="0" smtClean="0"/>
              <a:t>We considered an </a:t>
            </a:r>
            <a:r>
              <a:rPr lang="en-IN" sz="1800" dirty="0"/>
              <a:t>infinite loop C code snippet </a:t>
            </a:r>
            <a:r>
              <a:rPr lang="en-IN" sz="1800" dirty="0" smtClean="0"/>
              <a:t>and </a:t>
            </a:r>
            <a:r>
              <a:rPr lang="en-IN" sz="1800" dirty="0"/>
              <a:t>allowed </a:t>
            </a:r>
            <a:r>
              <a:rPr lang="en-IN" sz="1800" dirty="0" smtClean="0"/>
              <a:t>it to </a:t>
            </a:r>
            <a:r>
              <a:rPr lang="en-IN" sz="1800" dirty="0"/>
              <a:t>run </a:t>
            </a:r>
            <a:r>
              <a:rPr lang="en-IN" sz="1800" dirty="0" smtClean="0"/>
              <a:t>indefinitely.</a:t>
            </a:r>
            <a:endParaRPr lang="en-IN" sz="1800" dirty="0"/>
          </a:p>
          <a:p>
            <a:r>
              <a:rPr lang="en-IN" sz="1800" dirty="0" smtClean="0"/>
              <a:t>We monitored two performance counter events </a:t>
            </a:r>
            <a:r>
              <a:rPr lang="en-IN" sz="1800" i="1" dirty="0" smtClean="0"/>
              <a:t>instructions</a:t>
            </a:r>
            <a:r>
              <a:rPr lang="en-IN" sz="1800" dirty="0" smtClean="0"/>
              <a:t> and </a:t>
            </a:r>
            <a:r>
              <a:rPr lang="en-IN" sz="1800" i="1" dirty="0" err="1" smtClean="0"/>
              <a:t>cpu</a:t>
            </a:r>
            <a:r>
              <a:rPr lang="en-IN" sz="1800" i="1" dirty="0" smtClean="0"/>
              <a:t>-cycles </a:t>
            </a:r>
            <a:r>
              <a:rPr lang="en-IN" sz="1800" dirty="0" smtClean="0"/>
              <a:t>in </a:t>
            </a:r>
            <a:r>
              <a:rPr lang="en-IN" sz="1800" b="1" i="1" dirty="0" smtClean="0"/>
              <a:t>sampling mode</a:t>
            </a:r>
            <a:r>
              <a:rPr lang="en-IN" sz="1800" dirty="0" smtClean="0"/>
              <a:t> with 1 sec sampling frequency.</a:t>
            </a:r>
            <a:endParaRPr lang="en-IN" sz="1800" dirty="0"/>
          </a:p>
          <a:p>
            <a:r>
              <a:rPr lang="en-IN" sz="1800" dirty="0" smtClean="0"/>
              <a:t>The </a:t>
            </a:r>
            <a:r>
              <a:rPr lang="en-IN" sz="1800" dirty="0"/>
              <a:t>experiment was  performed </a:t>
            </a:r>
            <a:r>
              <a:rPr lang="en-IN" sz="1800" dirty="0" smtClean="0"/>
              <a:t>on a </a:t>
            </a:r>
            <a:r>
              <a:rPr lang="en-IN" sz="1800" dirty="0"/>
              <a:t>per-core </a:t>
            </a:r>
            <a:r>
              <a:rPr lang="en-IN" sz="1800" dirty="0" smtClean="0"/>
              <a:t>approach using </a:t>
            </a:r>
            <a:r>
              <a:rPr lang="en-IN" sz="1800" dirty="0"/>
              <a:t>L</a:t>
            </a:r>
            <a:r>
              <a:rPr lang="en-IN" sz="1800" dirty="0" smtClean="0"/>
              <a:t>inux </a:t>
            </a:r>
            <a:r>
              <a:rPr lang="en-IN" sz="1800" b="1" i="1" dirty="0" err="1" smtClean="0"/>
              <a:t>taskset</a:t>
            </a:r>
            <a:r>
              <a:rPr lang="en-IN" sz="1800" smtClean="0"/>
              <a:t> command.</a:t>
            </a:r>
            <a:endParaRPr lang="en-IN" sz="1800" dirty="0" smtClean="0"/>
          </a:p>
          <a:p>
            <a:r>
              <a:rPr lang="en-US" sz="1800" dirty="0" smtClean="0"/>
              <a:t>We Measured </a:t>
            </a:r>
            <a:r>
              <a:rPr lang="en-US" sz="1800" dirty="0"/>
              <a:t>the total number of interrupts received per </a:t>
            </a:r>
            <a:r>
              <a:rPr lang="en-US" sz="1800" dirty="0" smtClean="0"/>
              <a:t>second using </a:t>
            </a:r>
            <a:r>
              <a:rPr lang="en-US" sz="1800" dirty="0"/>
              <a:t>Linux </a:t>
            </a:r>
            <a:r>
              <a:rPr lang="en-US" sz="1800" b="1" i="1" dirty="0" err="1" smtClean="0"/>
              <a:t>mpstat</a:t>
            </a:r>
            <a:r>
              <a:rPr lang="en-US" sz="1800" dirty="0" smtClean="0"/>
              <a:t> utility.</a:t>
            </a:r>
            <a:endParaRPr lang="en-US" sz="1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7" y="3983459"/>
            <a:ext cx="3439156" cy="2292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831" y="1690688"/>
            <a:ext cx="3439156" cy="2292770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>
          <a:xfrm>
            <a:off x="7864081" y="501167"/>
            <a:ext cx="3785788" cy="105347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u</a:t>
            </a:r>
            <a:r>
              <a:rPr lang="en-US" dirty="0" smtClean="0">
                <a:solidFill>
                  <a:schemeClr val="tx1"/>
                </a:solidFill>
              </a:rPr>
              <a:t>ses /</a:t>
            </a:r>
            <a:r>
              <a:rPr lang="en-US" dirty="0" err="1" smtClean="0">
                <a:solidFill>
                  <a:schemeClr val="tx1"/>
                </a:solidFill>
              </a:rPr>
              <a:t>proc</a:t>
            </a:r>
            <a:r>
              <a:rPr lang="en-US" dirty="0" smtClean="0">
                <a:solidFill>
                  <a:schemeClr val="tx1"/>
                </a:solidFill>
              </a:rPr>
              <a:t>/interrupts to record </a:t>
            </a:r>
            <a:r>
              <a:rPr lang="en-US" dirty="0">
                <a:solidFill>
                  <a:schemeClr val="tx1"/>
                </a:solidFill>
              </a:rPr>
              <a:t>the number of interrupts per </a:t>
            </a:r>
            <a:r>
              <a:rPr lang="en-US" dirty="0" smtClean="0">
                <a:solidFill>
                  <a:schemeClr val="tx1"/>
                </a:solidFill>
              </a:rPr>
              <a:t>IRQ </a:t>
            </a:r>
            <a:r>
              <a:rPr lang="en-US" dirty="0">
                <a:solidFill>
                  <a:schemeClr val="tx1"/>
                </a:solidFill>
              </a:rPr>
              <a:t>on the x86 </a:t>
            </a:r>
            <a:r>
              <a:rPr lang="en-US" dirty="0" smtClean="0">
                <a:solidFill>
                  <a:schemeClr val="tx1"/>
                </a:solidFill>
              </a:rPr>
              <a:t>architecture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Arrow Connector 11"/>
          <p:cNvCxnSpPr>
            <a:stCxn id="13" idx="3"/>
            <a:endCxn id="11" idx="1"/>
          </p:cNvCxnSpPr>
          <p:nvPr/>
        </p:nvCxnSpPr>
        <p:spPr>
          <a:xfrm flipV="1">
            <a:off x="2943406" y="1027906"/>
            <a:ext cx="4920675" cy="30786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17014" y="3966366"/>
            <a:ext cx="726392" cy="280308"/>
          </a:xfrm>
          <a:prstGeom prst="rect">
            <a:avLst/>
          </a:prstGeom>
          <a:noFill/>
          <a:ln w="19050">
            <a:solidFill>
              <a:srgbClr val="300A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773EF5B-E19E-44E8-AA74-AF8F5EB45760}"/>
              </a:ext>
            </a:extLst>
          </p:cNvPr>
          <p:cNvSpPr/>
          <p:nvPr/>
        </p:nvSpPr>
        <p:spPr>
          <a:xfrm>
            <a:off x="838199" y="4439006"/>
            <a:ext cx="2964680" cy="163449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E5A2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Observation: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Whenever there is a surge in the number of interrupts, the count of the events also </a:t>
            </a:r>
            <a:r>
              <a:rPr lang="en-US" dirty="0" smtClean="0">
                <a:solidFill>
                  <a:schemeClr val="tx1"/>
                </a:solidFill>
              </a:rPr>
              <a:t>increases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2">
            <a:extLst>
              <a:ext uri="{FF2B5EF4-FFF2-40B4-BE49-F238E27FC236}">
                <a16:creationId xmlns:a16="http://schemas.microsoft.com/office/drawing/2014/main" id="{89DCFF6B-D388-4BEE-A962-A0821899B41D}"/>
              </a:ext>
            </a:extLst>
          </p:cNvPr>
          <p:cNvSpPr/>
          <p:nvPr/>
        </p:nvSpPr>
        <p:spPr>
          <a:xfrm>
            <a:off x="711251" y="6206033"/>
            <a:ext cx="7331580" cy="46355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There exists an association between hardware interrupts and HPC </a:t>
            </a:r>
            <a:r>
              <a:rPr lang="en-US" b="1" dirty="0" smtClean="0">
                <a:solidFill>
                  <a:schemeClr val="tx1"/>
                </a:solidFill>
              </a:rPr>
              <a:t>events 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31EB6-6436-4945-8FBF-1924243EA77E}"/>
              </a:ext>
            </a:extLst>
          </p:cNvPr>
          <p:cNvSpPr txBox="1"/>
          <p:nvPr/>
        </p:nvSpPr>
        <p:spPr>
          <a:xfrm>
            <a:off x="4021996" y="4595912"/>
            <a:ext cx="3796283" cy="12939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There are several types of interrupts affecting these HPC events such as </a:t>
            </a:r>
            <a:r>
              <a:rPr lang="en-US" sz="1400" b="1" dirty="0">
                <a:solidFill>
                  <a:schemeClr val="tx1"/>
                </a:solidFill>
              </a:rPr>
              <a:t>Local Timer Interrupts </a:t>
            </a:r>
            <a:r>
              <a:rPr lang="en-US" sz="1400" dirty="0">
                <a:solidFill>
                  <a:schemeClr val="tx1"/>
                </a:solidFill>
              </a:rPr>
              <a:t>(LOC), </a:t>
            </a:r>
            <a:r>
              <a:rPr lang="en-US" sz="1400" b="1" dirty="0">
                <a:solidFill>
                  <a:schemeClr val="tx1"/>
                </a:solidFill>
              </a:rPr>
              <a:t>IRQ Work Interrupts </a:t>
            </a:r>
            <a:r>
              <a:rPr lang="en-US" sz="1400" dirty="0">
                <a:solidFill>
                  <a:schemeClr val="tx1"/>
                </a:solidFill>
              </a:rPr>
              <a:t>(IWI), </a:t>
            </a:r>
            <a:r>
              <a:rPr lang="en-US" sz="1400" b="1" dirty="0">
                <a:solidFill>
                  <a:schemeClr val="tx1"/>
                </a:solidFill>
              </a:rPr>
              <a:t>Rescheduling Interrupts </a:t>
            </a:r>
            <a:r>
              <a:rPr lang="en-US" sz="1400" dirty="0">
                <a:solidFill>
                  <a:schemeClr val="tx1"/>
                </a:solidFill>
              </a:rPr>
              <a:t>(RES), </a:t>
            </a:r>
            <a:r>
              <a:rPr lang="en-US" sz="1400" b="1" dirty="0">
                <a:solidFill>
                  <a:schemeClr val="tx1"/>
                </a:solidFill>
              </a:rPr>
              <a:t>Function Call Interrupts</a:t>
            </a:r>
            <a:r>
              <a:rPr lang="en-US" sz="1400" dirty="0">
                <a:solidFill>
                  <a:schemeClr val="tx1"/>
                </a:solidFill>
              </a:rPr>
              <a:t> (CAL), and </a:t>
            </a:r>
            <a:r>
              <a:rPr lang="en-US" sz="1400" b="1" dirty="0">
                <a:solidFill>
                  <a:schemeClr val="tx1"/>
                </a:solidFill>
              </a:rPr>
              <a:t>TLB </a:t>
            </a:r>
            <a:r>
              <a:rPr lang="en-US" sz="1400" b="1" dirty="0" err="1">
                <a:solidFill>
                  <a:schemeClr val="tx1"/>
                </a:solidFill>
              </a:rPr>
              <a:t>Shootdowns</a:t>
            </a:r>
            <a:r>
              <a:rPr lang="en-US" sz="1400" b="1" dirty="0">
                <a:solidFill>
                  <a:schemeClr val="tx1"/>
                </a:solidFill>
              </a:rPr>
              <a:t> </a:t>
            </a:r>
            <a:r>
              <a:rPr lang="en-US" sz="1400" dirty="0">
                <a:solidFill>
                  <a:schemeClr val="tx1"/>
                </a:solidFill>
              </a:rPr>
              <a:t>(TLB). </a:t>
            </a:r>
          </a:p>
        </p:txBody>
      </p:sp>
    </p:spTree>
    <p:extLst>
      <p:ext uri="{BB962C8B-B14F-4D97-AF65-F5344CB8AC3E}">
        <p14:creationId xmlns:p14="http://schemas.microsoft.com/office/powerpoint/2010/main" val="42064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3" grpId="0" animBg="1"/>
      <p:bldP spid="13" grpId="1" animBg="1"/>
      <p:bldP spid="16" grpId="0" animBg="1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TRNG 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6329" y="2079405"/>
            <a:ext cx="3300154" cy="12385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274572" y="2216565"/>
            <a:ext cx="1404851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Entropy</a:t>
            </a:r>
          </a:p>
          <a:p>
            <a:pPr algn="ctr"/>
            <a:r>
              <a:rPr lang="en-US" sz="1400" dirty="0" smtClean="0"/>
              <a:t>Source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221136" y="2420227"/>
            <a:ext cx="1014153" cy="507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Digitization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  <a:endCxn id="7" idx="1"/>
          </p:cNvCxnSpPr>
          <p:nvPr/>
        </p:nvCxnSpPr>
        <p:spPr>
          <a:xfrm>
            <a:off x="3678252" y="2673765"/>
            <a:ext cx="5428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73556" y="1753305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Digital Noise Source</a:t>
            </a:r>
            <a:endParaRPr lang="en-US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2507799" y="2404083"/>
            <a:ext cx="937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Hardware Interrupt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49930" y="2511804"/>
            <a:ext cx="556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HPCs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7" idx="3"/>
          </p:cNvCxnSpPr>
          <p:nvPr/>
        </p:nvCxnSpPr>
        <p:spPr>
          <a:xfrm>
            <a:off x="5235289" y="2673765"/>
            <a:ext cx="14855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4083" y="2177193"/>
            <a:ext cx="11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Raw Random</a:t>
            </a:r>
            <a:br>
              <a:rPr lang="en-US" sz="1400" dirty="0" smtClean="0"/>
            </a:br>
            <a:r>
              <a:rPr lang="en-US" sz="1400" dirty="0" smtClean="0"/>
              <a:t>Numbers</a:t>
            </a:r>
            <a:endParaRPr lang="en-US" sz="1400" dirty="0"/>
          </a:p>
        </p:txBody>
      </p:sp>
      <p:pic>
        <p:nvPicPr>
          <p:cNvPr id="1026" name="Picture 2" descr="Image result for question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2466460"/>
            <a:ext cx="298889" cy="3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22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 Extraction using HPCs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81150"/>
            <a:ext cx="10515600" cy="4595813"/>
          </a:xfrm>
        </p:spPr>
        <p:txBody>
          <a:bodyPr>
            <a:normAutofit/>
          </a:bodyPr>
          <a:lstStyle/>
          <a:p>
            <a:r>
              <a:rPr lang="en-US" sz="2400" dirty="0"/>
              <a:t>Selection of the Least </a:t>
            </a:r>
            <a:r>
              <a:rPr lang="en-US" sz="2400" dirty="0" smtClean="0"/>
              <a:t>Significant Bits</a:t>
            </a:r>
          </a:p>
          <a:p>
            <a:pPr lvl="1"/>
            <a:r>
              <a:rPr lang="en-US" sz="1800" dirty="0" smtClean="0"/>
              <a:t>We observed </a:t>
            </a:r>
            <a:r>
              <a:rPr lang="en-US" sz="1800" dirty="0"/>
              <a:t>500,000 instances of the performance counter events </a:t>
            </a:r>
            <a:r>
              <a:rPr lang="en-US" sz="1800" b="1" i="1" dirty="0"/>
              <a:t>instructions</a:t>
            </a:r>
            <a:r>
              <a:rPr lang="en-US" sz="1800" dirty="0"/>
              <a:t> and </a:t>
            </a:r>
            <a:r>
              <a:rPr lang="en-US" sz="1800" b="1" i="1" dirty="0" err="1"/>
              <a:t>cpu</a:t>
            </a:r>
            <a:r>
              <a:rPr lang="en-US" sz="1800" b="1" i="1" dirty="0"/>
              <a:t>-cycles</a:t>
            </a:r>
            <a:r>
              <a:rPr lang="en-US" sz="1800" dirty="0"/>
              <a:t>, </a:t>
            </a:r>
            <a:r>
              <a:rPr lang="en-US" sz="1800" dirty="0" smtClean="0"/>
              <a:t>transformed them into binaries, and </a:t>
            </a:r>
            <a:r>
              <a:rPr lang="en-US" sz="1800" dirty="0"/>
              <a:t>calculated the entropy for each bit position.</a:t>
            </a:r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lvl="1"/>
            <a:r>
              <a:rPr lang="en-US" sz="1800" dirty="0" smtClean="0"/>
              <a:t>Entropy </a:t>
            </a:r>
            <a:r>
              <a:rPr lang="en-US" sz="1800" dirty="0"/>
              <a:t>of each bit position is not same for the binary sequences of the monitored </a:t>
            </a:r>
            <a:r>
              <a:rPr lang="en-US" sz="1800" dirty="0" smtClean="0"/>
              <a:t>values.</a:t>
            </a:r>
            <a:endParaRPr lang="en-US" sz="18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3355605" y="2580342"/>
            <a:ext cx="5047998" cy="875895"/>
            <a:chOff x="2229237" y="2534844"/>
            <a:chExt cx="5200613" cy="961225"/>
          </a:xfrm>
        </p:grpSpPr>
        <p:pic>
          <p:nvPicPr>
            <p:cNvPr id="2050" name="Picture 2" descr="Image result for entropy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96" t="21067" r="18174" b="20615"/>
            <a:stretch/>
          </p:blipFill>
          <p:spPr bwMode="auto">
            <a:xfrm>
              <a:off x="6495625" y="2565924"/>
              <a:ext cx="934225" cy="892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Image result for decimal to binary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3575" y="2594766"/>
              <a:ext cx="835025" cy="835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9237" y="2534844"/>
              <a:ext cx="1441838" cy="961225"/>
            </a:xfrm>
            <a:prstGeom prst="rect">
              <a:avLst/>
            </a:prstGeom>
          </p:spPr>
        </p:pic>
        <p:cxnSp>
          <p:nvCxnSpPr>
            <p:cNvPr id="5" name="Straight Arrow Connector 4"/>
            <p:cNvCxnSpPr>
              <a:stCxn id="6" idx="3"/>
            </p:cNvCxnSpPr>
            <p:nvPr/>
          </p:nvCxnSpPr>
          <p:spPr>
            <a:xfrm flipV="1">
              <a:off x="3671075" y="3015455"/>
              <a:ext cx="867975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543125" y="3012277"/>
              <a:ext cx="867975" cy="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799" y="4092320"/>
            <a:ext cx="2745600" cy="18304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98496"/>
            <a:ext cx="2745600" cy="18304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46576" y="3905740"/>
            <a:ext cx="1328847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Instructions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26189" y="3896663"/>
            <a:ext cx="1260821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CPU-Cycles</a:t>
            </a:r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F773EF5B-E19E-44E8-AA74-AF8F5EB45760}"/>
              </a:ext>
            </a:extLst>
          </p:cNvPr>
          <p:cNvSpPr/>
          <p:nvPr/>
        </p:nvSpPr>
        <p:spPr>
          <a:xfrm>
            <a:off x="6490201" y="3994777"/>
            <a:ext cx="3321587" cy="13280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b="1" u="sng" dirty="0">
                <a:solidFill>
                  <a:schemeClr val="tx1"/>
                </a:solidFill>
              </a:rPr>
              <a:t>Observation: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LSBs have the highest entropy, and as we move towards the MSBs, the entropy gets reduced</a:t>
            </a:r>
          </a:p>
        </p:txBody>
      </p:sp>
      <p:sp>
        <p:nvSpPr>
          <p:cNvPr id="21" name="Rectangle: Rounded Corners 12">
            <a:extLst>
              <a:ext uri="{FF2B5EF4-FFF2-40B4-BE49-F238E27FC236}">
                <a16:creationId xmlns:a16="http://schemas.microsoft.com/office/drawing/2014/main" id="{89DCFF6B-D388-4BEE-A962-A0821899B41D}"/>
              </a:ext>
            </a:extLst>
          </p:cNvPr>
          <p:cNvSpPr/>
          <p:nvPr/>
        </p:nvSpPr>
        <p:spPr>
          <a:xfrm>
            <a:off x="6490201" y="5576343"/>
            <a:ext cx="5268009" cy="102770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BC8C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tx1"/>
                </a:solidFill>
              </a:rPr>
              <a:t>We empirically selected last 9 least signiﬁcant bits for our experimental setup as for most of the events the last 9 bits provide highest entropy values</a:t>
            </a:r>
          </a:p>
        </p:txBody>
      </p:sp>
    </p:spTree>
    <p:extLst>
      <p:ext uri="{BB962C8B-B14F-4D97-AF65-F5344CB8AC3E}">
        <p14:creationId xmlns:p14="http://schemas.microsoft.com/office/powerpoint/2010/main" val="393051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9827664" y="6550223"/>
            <a:ext cx="236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>
                <a:solidFill>
                  <a:schemeClr val="bg1"/>
                </a:solidFill>
              </a:rPr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21264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 Extraction using HPCs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1150"/>
                <a:ext cx="8998009" cy="459581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Selection of HPC events using Yao’s Next-Bit Test</a:t>
                </a:r>
              </a:p>
              <a:p>
                <a:pPr lvl="1"/>
                <a:r>
                  <a:rPr lang="en-GB" sz="1800" dirty="0"/>
                  <a:t>Let us consider last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LSB bits of a single instance of data as the source of </a:t>
                </a:r>
                <a:r>
                  <a:rPr lang="en-GB" sz="1800" dirty="0" smtClean="0"/>
                  <a:t>randomness.</a:t>
                </a:r>
              </a:p>
              <a:p>
                <a:pPr lvl="1"/>
                <a:r>
                  <a:rPr lang="en-GB" sz="1800" dirty="0" smtClean="0"/>
                  <a:t>At </a:t>
                </a:r>
                <a:r>
                  <a:rPr lang="en-GB" sz="1800" dirty="0"/>
                  <a:t>any time instant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 sz="1800" dirty="0"/>
                  <a:t>, we considered the sequence of bits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 = </a:t>
                </a:r>
                <a14:m>
                  <m:oMath xmlns:m="http://schemas.openxmlformats.org/officeDocument/2006/math"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IN" sz="1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IN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  <m:sup>
                        <m:r>
                          <a:rPr lang="en-IN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  <m:r>
                      <a:rPr lang="en-I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 smtClean="0"/>
                  <a:t> derived </a:t>
                </a:r>
                <a:r>
                  <a:rPr lang="en-GB" sz="1800" dirty="0"/>
                  <a:t>directly from the value </a:t>
                </a:r>
                <a:r>
                  <a:rPr lang="en-GB" sz="1800" dirty="0" smtClean="0"/>
                  <a:t>obtained for </a:t>
                </a:r>
                <a:r>
                  <a:rPr lang="en-GB" sz="1800" dirty="0"/>
                  <a:t>each HPC </a:t>
                </a:r>
                <a:r>
                  <a:rPr lang="en-GB" sz="1800" dirty="0" smtClean="0"/>
                  <a:t>events.</a:t>
                </a:r>
                <a:endParaRPr lang="en-GB" sz="1800" dirty="0"/>
              </a:p>
              <a:p>
                <a:pPr lvl="1"/>
                <a:r>
                  <a:rPr lang="en-GB" sz="1800" dirty="0"/>
                  <a:t>Suppose we know first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800" dirty="0"/>
                  <a:t>-bits of the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800" dirty="0"/>
                  <a:t> possible bits for any sequence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/>
                  <a:t>,</a:t>
                </a:r>
                <a:r>
                  <a:rPr lang="en-GB" sz="1800" dirty="0" smtClean="0"/>
                  <a:t> (</a:t>
                </a:r>
                <a:r>
                  <a:rPr lang="en-GB" sz="1800" dirty="0"/>
                  <a:t>where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&lt;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800" dirty="0" smtClean="0"/>
                  <a:t>)</a:t>
                </a:r>
              </a:p>
              <a:p>
                <a:pPr lvl="1"/>
                <a:endParaRPr lang="en-US" sz="1800" dirty="0"/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/>
              </a:p>
              <a:p>
                <a:pPr lvl="1"/>
                <a:endParaRPr lang="en-US" sz="1800" dirty="0" smtClean="0"/>
              </a:p>
              <a:p>
                <a:pPr lvl="1"/>
                <a:endParaRPr lang="en-US" sz="1800" dirty="0"/>
              </a:p>
              <a:p>
                <a:pPr lvl="1"/>
                <a:r>
                  <a:rPr lang="en-GB" sz="1800" dirty="0"/>
                  <a:t>In order to estimate </a:t>
                </a:r>
                <a:r>
                  <a:rPr lang="en-GB" sz="1800" dirty="0" smtClean="0"/>
                  <a:t>the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180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func>
                    <m:r>
                      <a:rPr lang="en-IN" sz="1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r>
                  <a:rPr lang="en-GB" sz="1800" dirty="0" smtClean="0"/>
                  <a:t>, </a:t>
                </a:r>
                <a:r>
                  <a:rPr lang="en-GB" sz="1800" dirty="0"/>
                  <a:t>we consider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800" dirty="0"/>
                  <a:t> </a:t>
                </a:r>
                <a:r>
                  <a:rPr lang="en-GB" sz="1800" dirty="0" smtClean="0"/>
                  <a:t>sequences </a:t>
                </a:r>
                <a:r>
                  <a:rPr lang="en-GB" sz="1800" dirty="0"/>
                  <a:t>by observing an HPC event at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800" dirty="0"/>
                  <a:t> successive interval of </a:t>
                </a:r>
                <a:r>
                  <a:rPr lang="en-GB" sz="1800" dirty="0" smtClean="0"/>
                  <a:t>time.</a:t>
                </a:r>
                <a:endParaRPr lang="en-GB" sz="1800" dirty="0"/>
              </a:p>
              <a:p>
                <a:pPr lvl="1"/>
                <a:r>
                  <a:rPr lang="en-GB" sz="1800" dirty="0" smtClean="0"/>
                  <a:t>There </a:t>
                </a:r>
                <a:r>
                  <a:rPr lang="en-GB" sz="1800" dirty="0"/>
                  <a:t>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1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GB" sz="1800" dirty="0" smtClean="0"/>
                  <a:t> possibilities </a:t>
                </a:r>
                <a:r>
                  <a:rPr lang="en-GB" sz="1800" dirty="0"/>
                  <a:t>for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 smtClean="0"/>
                  <a:t> and we estimate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lang="en-IN" sz="1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𝑃𝑟</m:t>
                            </m:r>
                          </m:e>
                        </m:acc>
                      </m:fName>
                      <m:e>
                        <m: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func>
                    <m:r>
                      <a:rPr lang="en-IN" sz="1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=0]</m:t>
                    </m:r>
                  </m:oMath>
                </a14:m>
                <a:r>
                  <a:rPr lang="en-US" sz="1800" dirty="0" smtClean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acc>
                          <m:accPr>
                            <m:chr m:val="̂"/>
                            <m:ctrlP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𝑃𝑟</m:t>
                            </m:r>
                          </m:e>
                        </m:acc>
                      </m:fName>
                      <m:e>
                        <m:r>
                          <a:rPr lang="en-IN" sz="18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sz="1800" i="1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func>
                    <m:r>
                      <a:rPr lang="en-IN" sz="1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IN" sz="1800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IN" sz="1800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 smtClean="0"/>
                  <a:t> for all such possibilities.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1150"/>
                <a:ext cx="8998009" cy="4595813"/>
              </a:xfrm>
              <a:blipFill>
                <a:blip r:embed="rId2"/>
                <a:stretch>
                  <a:fillRect l="-880" t="-1857" r="-745" b="-53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9836209" y="1690688"/>
                <a:ext cx="2222618" cy="3487433"/>
              </a:xfrm>
              <a:prstGeom prst="roundRect">
                <a:avLst>
                  <a:gd name="adj" fmla="val 7105"/>
                </a:avLst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rgbClr val="AE5A2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b="1" dirty="0" smtClean="0">
                    <a:solidFill>
                      <a:schemeClr val="tx1"/>
                    </a:solidFill>
                  </a:rPr>
                  <a:t>Next-bit Test:</a:t>
                </a:r>
              </a:p>
              <a:p>
                <a:r>
                  <a:rPr lang="en-US" dirty="0" smtClean="0">
                    <a:solidFill>
                      <a:schemeClr val="tx1"/>
                    </a:solidFill>
                  </a:rPr>
                  <a:t>Given </a:t>
                </a:r>
                <a:r>
                  <a:rPr lang="en-US" dirty="0">
                    <a:solidFill>
                      <a:schemeClr val="tx1"/>
                    </a:solidFill>
                  </a:rPr>
                  <a:t>the first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bits of a string generated by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a pseudo random bit generator, </a:t>
                </a:r>
                <a:r>
                  <a:rPr lang="en-US" dirty="0">
                    <a:solidFill>
                      <a:schemeClr val="tx1"/>
                    </a:solidFill>
                  </a:rPr>
                  <a:t>there is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no </a:t>
                </a:r>
                <a:r>
                  <a:rPr lang="en-US" dirty="0">
                    <a:solidFill>
                      <a:schemeClr val="tx1"/>
                    </a:solidFill>
                  </a:rPr>
                  <a:t>polynomial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time </a:t>
                </a:r>
                <a:r>
                  <a:rPr lang="en-US" dirty="0">
                    <a:solidFill>
                      <a:schemeClr val="tx1"/>
                    </a:solidFill>
                  </a:rPr>
                  <a:t>algorithm that can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correctly </a:t>
                </a:r>
                <a:r>
                  <a:rPr lang="en-US" dirty="0">
                    <a:solidFill>
                      <a:schemeClr val="tx1"/>
                    </a:solidFill>
                  </a:rPr>
                  <a:t>predict the next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bit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with probability </a:t>
                </a:r>
                <a:r>
                  <a:rPr lang="en-US" dirty="0">
                    <a:solidFill>
                      <a:schemeClr val="tx1"/>
                    </a:solidFill>
                  </a:rPr>
                  <a:t>significantly greater </a:t>
                </a:r>
                <a:r>
                  <a:rPr lang="en-US" dirty="0" smtClean="0">
                    <a:solidFill>
                      <a:schemeClr val="tx1"/>
                    </a:solidFill>
                  </a:rPr>
                  <a:t>than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½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.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6209" y="1690688"/>
                <a:ext cx="2222618" cy="3487433"/>
              </a:xfrm>
              <a:prstGeom prst="roundRect">
                <a:avLst>
                  <a:gd name="adj" fmla="val 7105"/>
                </a:avLst>
              </a:prstGeom>
              <a:blipFill>
                <a:blip r:embed="rId3"/>
                <a:stretch>
                  <a:fillRect r="-1639" b="-1220"/>
                </a:stretch>
              </a:blipFill>
              <a:ln>
                <a:solidFill>
                  <a:srgbClr val="AE5A21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1">
                <a:extLst>
                  <a:ext uri="{FF2B5EF4-FFF2-40B4-BE49-F238E27FC236}">
                    <a16:creationId xmlns:a16="http://schemas.microsoft.com/office/drawing/2014/main" id="{6204C178-6B25-4842-9C63-25682A5399DF}"/>
                  </a:ext>
                </a:extLst>
              </p:cNvPr>
              <p:cNvSpPr/>
              <p:nvPr/>
            </p:nvSpPr>
            <p:spPr>
              <a:xfrm>
                <a:off x="1589518" y="3586489"/>
                <a:ext cx="7810856" cy="1145219"/>
              </a:xfrm>
              <a:prstGeom prst="roundRect">
                <a:avLst>
                  <a:gd name="adj" fmla="val 1976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rgbClr val="2F528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 smtClean="0">
                    <a:solidFill>
                      <a:sysClr val="windowText" lastClr="000000"/>
                    </a:solidFill>
                  </a:rPr>
                  <a:t>The sequence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 smtClean="0">
                    <a:solidFill>
                      <a:sysClr val="windowText" lastClr="000000"/>
                    </a:solidFill>
                  </a:rPr>
                  <a:t>has no bias if probability 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I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e>
                      <m:sup>
                        <m:r>
                          <a:rPr lang="en-IN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bit being zero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0.5±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(i.e.,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N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b="0" i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IN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sSubSup>
                          <m:sSubSupPr>
                            <m:ctrlPr>
                              <a:rPr lang="en-IN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IN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IN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IN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bSup>
                      </m:e>
                    </m:func>
                    <m:r>
                      <a:rPr lang="en-IN" b="0" i="1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=0]=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0.5 ± 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), given the knowledge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err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,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ysClr val="windowText" lastClr="000000"/>
                    </a:solidFill>
                  </a:rPr>
                  <a:t> is </a:t>
                </a:r>
                <a:r>
                  <a:rPr lang="en-US" dirty="0" smtClean="0">
                    <a:solidFill>
                      <a:sysClr val="windowText" lastClr="000000"/>
                    </a:solidFill>
                  </a:rPr>
                  <a:t>negligible. </a:t>
                </a:r>
                <a:endParaRPr lang="en-IN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" name="Rectangle: Rounded Corners 1">
                <a:extLst>
                  <a:ext uri="{FF2B5EF4-FFF2-40B4-BE49-F238E27FC236}">
                    <a16:creationId xmlns:a16="http://schemas.microsoft.com/office/drawing/2014/main" id="{6204C178-6B25-4842-9C63-25682A5399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18" y="3586489"/>
                <a:ext cx="7810856" cy="1145219"/>
              </a:xfrm>
              <a:prstGeom prst="roundRect">
                <a:avLst>
                  <a:gd name="adj" fmla="val 197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F528F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22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Randomness Extraction using HPCs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81150"/>
                <a:ext cx="8998009" cy="4595813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Selection of HPC events using Yao’s Next-Bit Test</a:t>
                </a:r>
              </a:p>
              <a:p>
                <a:pPr lvl="1"/>
                <a:r>
                  <a:rPr lang="en-GB" sz="1800" dirty="0"/>
                  <a:t>Consider the case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GB" sz="1800" dirty="0"/>
                  <a:t>, i.e. first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GB" sz="1800" dirty="0"/>
                  <a:t> bits of the binary sequence is </a:t>
                </a:r>
                <a:r>
                  <a:rPr lang="en-GB" sz="1800" dirty="0" smtClean="0"/>
                  <a:t>known.</a:t>
                </a:r>
              </a:p>
              <a:p>
                <a:pPr lvl="1"/>
                <a:r>
                  <a:rPr lang="en-GB" sz="1800" dirty="0" smtClean="0"/>
                  <a:t>We observed </a:t>
                </a:r>
                <a14:m>
                  <m:oMath xmlns:m="http://schemas.openxmlformats.org/officeDocument/2006/math"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sz="1800" i="1" dirty="0" smtClean="0">
                        <a:latin typeface="Cambria Math" panose="02040503050406030204" pitchFamily="18" charset="0"/>
                      </a:rPr>
                      <m:t> = 500,000 </m:t>
                    </m:r>
                  </m:oMath>
                </a14:m>
                <a:r>
                  <a:rPr lang="en-GB" sz="1800" dirty="0"/>
                  <a:t>values for </a:t>
                </a:r>
                <a:r>
                  <a:rPr lang="en-GB" sz="1800" dirty="0" smtClean="0"/>
                  <a:t>different </a:t>
                </a:r>
                <a:r>
                  <a:rPr lang="en-GB" sz="1800" dirty="0"/>
                  <a:t>events and estimated the </a:t>
                </a:r>
                <a:r>
                  <a:rPr lang="en-GB" sz="1800" dirty="0" smtClean="0"/>
                  <a:t>probability.</a:t>
                </a:r>
                <a:endParaRPr lang="en-GB" sz="1800" dirty="0"/>
              </a:p>
              <a:p>
                <a:pPr lvl="1"/>
                <a:endParaRPr lang="en-GB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81150"/>
                <a:ext cx="8998009" cy="4595813"/>
              </a:xfrm>
              <a:blipFill>
                <a:blip r:embed="rId2"/>
                <a:stretch>
                  <a:fillRect l="-880" t="-185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55739" y="2726109"/>
            <a:ext cx="7558601" cy="381221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5739" y="3307222"/>
            <a:ext cx="577263" cy="2982483"/>
          </a:xfrm>
          <a:prstGeom prst="rect">
            <a:avLst/>
          </a:prstGeom>
          <a:noFill/>
          <a:ln w="38100"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ular Callout 8"/>
              <p:cNvSpPr/>
              <p:nvPr/>
            </p:nvSpPr>
            <p:spPr>
              <a:xfrm>
                <a:off x="140186" y="3725167"/>
                <a:ext cx="1396023" cy="307777"/>
              </a:xfrm>
              <a:prstGeom prst="wedgeRectCallout">
                <a:avLst>
                  <a:gd name="adj1" fmla="val 62420"/>
                  <a:gd name="adj2" fmla="val 245757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40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N" sz="1400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IN" sz="1400" b="0" i="1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IN" sz="1400" dirty="0" smtClean="0">
                    <a:solidFill>
                      <a:sysClr val="windowText" lastClr="000000"/>
                    </a:solidFill>
                  </a:rPr>
                  <a:t> combinations</a:t>
                </a:r>
                <a:endParaRPr lang="en-IN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9" name="Rectangular Callout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186" y="3725167"/>
                <a:ext cx="1396023" cy="307777"/>
              </a:xfrm>
              <a:prstGeom prst="wedgeRectCallout">
                <a:avLst>
                  <a:gd name="adj1" fmla="val 62420"/>
                  <a:gd name="adj2" fmla="val 245757"/>
                </a:avLst>
              </a:prstGeom>
              <a:blipFill>
                <a:blip r:embed="rId5"/>
                <a:stretch>
                  <a:fillRect t="-649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/>
          <p:cNvSpPr/>
          <p:nvPr/>
        </p:nvSpPr>
        <p:spPr>
          <a:xfrm>
            <a:off x="9429149" y="2726109"/>
            <a:ext cx="2649198" cy="1940957"/>
          </a:xfrm>
          <a:prstGeom prst="roundRect">
            <a:avLst>
              <a:gd name="adj" fmla="val 10503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AE5A2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If the ﬁrst 4 bits are 0000, then the estimated probability that the next bit will be 0 is 0.499362 with a bias of 0.000638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333002" y="3307222"/>
            <a:ext cx="982766" cy="188008"/>
          </a:xfrm>
          <a:prstGeom prst="rect">
            <a:avLst/>
          </a:prstGeom>
          <a:noFill/>
          <a:ln w="38100"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5823671" y="3307222"/>
            <a:ext cx="982766" cy="188008"/>
          </a:xfrm>
          <a:prstGeom prst="rect">
            <a:avLst/>
          </a:prstGeom>
          <a:noFill/>
          <a:ln w="38100">
            <a:solidFill>
              <a:srgbClr val="AE5A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BE1A7BD3-80B7-47DF-9125-720AA3CFA410}"/>
              </a:ext>
            </a:extLst>
          </p:cNvPr>
          <p:cNvSpPr/>
          <p:nvPr/>
        </p:nvSpPr>
        <p:spPr>
          <a:xfrm>
            <a:off x="9429149" y="4901836"/>
            <a:ext cx="2649198" cy="138786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BC8C0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Events </a:t>
            </a:r>
            <a:r>
              <a:rPr lang="en-US" b="1" i="1" dirty="0">
                <a:solidFill>
                  <a:schemeClr val="tx1"/>
                </a:solidFill>
              </a:rPr>
              <a:t>instructions</a:t>
            </a:r>
            <a:r>
              <a:rPr lang="en-US" b="1" dirty="0">
                <a:solidFill>
                  <a:schemeClr val="tx1"/>
                </a:solidFill>
              </a:rPr>
              <a:t> and </a:t>
            </a:r>
            <a:r>
              <a:rPr lang="en-US" b="1" i="1" dirty="0">
                <a:solidFill>
                  <a:schemeClr val="tx1"/>
                </a:solidFill>
              </a:rPr>
              <a:t>cpu-cycles</a:t>
            </a:r>
            <a:r>
              <a:rPr lang="en-US" b="1" dirty="0">
                <a:solidFill>
                  <a:schemeClr val="tx1"/>
                </a:solidFill>
              </a:rPr>
              <a:t> can act as better candidate for source of randomness </a:t>
            </a:r>
            <a:endParaRPr lang="en-IN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683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TRNG 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6329" y="2079405"/>
            <a:ext cx="3300154" cy="12385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274572" y="2216565"/>
            <a:ext cx="1404851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221136" y="2420227"/>
            <a:ext cx="1014153" cy="507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  <a:endCxn id="7" idx="1"/>
          </p:cNvCxnSpPr>
          <p:nvPr/>
        </p:nvCxnSpPr>
        <p:spPr>
          <a:xfrm>
            <a:off x="3678252" y="2673765"/>
            <a:ext cx="5428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73556" y="1753305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Digital Noise Source</a:t>
            </a:r>
            <a:endParaRPr lang="en-US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2512231" y="2404081"/>
            <a:ext cx="937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Hardware Interrupt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49930" y="2511804"/>
            <a:ext cx="556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HPCs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7" idx="3"/>
          </p:cNvCxnSpPr>
          <p:nvPr/>
        </p:nvCxnSpPr>
        <p:spPr>
          <a:xfrm>
            <a:off x="5235289" y="2673765"/>
            <a:ext cx="14855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4083" y="2177193"/>
            <a:ext cx="11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Raw Random</a:t>
            </a:r>
            <a:br>
              <a:rPr lang="en-US" sz="1400" dirty="0" smtClean="0"/>
            </a:br>
            <a:r>
              <a:rPr lang="en-US" sz="1400" dirty="0" smtClean="0"/>
              <a:t>Numbers</a:t>
            </a:r>
            <a:endParaRPr lang="en-US" sz="1400" dirty="0"/>
          </a:p>
        </p:txBody>
      </p:sp>
      <p:pic>
        <p:nvPicPr>
          <p:cNvPr id="1026" name="Picture 2" descr="Image result for question mark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840" y="2466460"/>
            <a:ext cx="298889" cy="39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5322766" y="3430747"/>
            <a:ext cx="1459755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Online Tests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2007" y="2670096"/>
            <a:ext cx="258" cy="760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831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Statistical Test Suites</a:t>
            </a:r>
            <a:endParaRPr lang="en-IN" dirty="0"/>
          </a:p>
        </p:txBody>
      </p:sp>
      <p:pic>
        <p:nvPicPr>
          <p:cNvPr id="1026" name="Picture 2" descr="Image result for nist test su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1484376" cy="8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6D9C8-A2F4-4C9E-8944-B0A08BAA63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90420"/>
            <a:ext cx="4995672" cy="3989122"/>
          </a:xfrm>
          <a:prstGeom prst="rect">
            <a:avLst/>
          </a:prstGeom>
        </p:spPr>
      </p:pic>
      <p:pic>
        <p:nvPicPr>
          <p:cNvPr id="1032" name="Picture 8" descr="Image result for bundesamt für sicherheit in der informationstechni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9074" y="1690687"/>
            <a:ext cx="1478942" cy="84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A8ACDCFE-94B6-47FB-8679-F504106ED2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2690420"/>
            <a:ext cx="5794336" cy="3989122"/>
          </a:xfrm>
          <a:prstGeom prst="rect">
            <a:avLst/>
          </a:prstGeom>
          <a:ln w="9525">
            <a:solidFill>
              <a:sysClr val="windowText" lastClr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998602" y="1915326"/>
            <a:ext cx="2134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NIST SP 800-22 Tests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666854" y="1915326"/>
            <a:ext cx="1636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Calibri" panose="020F0502020204030204" pitchFamily="34" charset="0"/>
              </a:rPr>
              <a:t>AIS 20/31 Tests</a:t>
            </a:r>
            <a:endParaRPr lang="en-I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0314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Statistical Test </a:t>
            </a:r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 dirty="0" smtClean="0"/>
              <a:t>Experimental Setup</a:t>
            </a:r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endParaRPr lang="en-GB" sz="1800" dirty="0" smtClean="0"/>
          </a:p>
          <a:p>
            <a:r>
              <a:rPr lang="en-GB" sz="1800" dirty="0" smtClean="0"/>
              <a:t>Access </a:t>
            </a:r>
            <a:r>
              <a:rPr lang="en-GB" sz="1800" dirty="0"/>
              <a:t>to HPC events is available to users with administrative </a:t>
            </a:r>
            <a:r>
              <a:rPr lang="en-GB" sz="1800" dirty="0" smtClean="0"/>
              <a:t>privilege.</a:t>
            </a:r>
          </a:p>
          <a:p>
            <a:endParaRPr lang="en-GB" sz="1800" dirty="0" smtClean="0"/>
          </a:p>
          <a:p>
            <a:r>
              <a:rPr lang="en-GB" sz="1800" dirty="0" smtClean="0"/>
              <a:t>Primitive </a:t>
            </a:r>
            <a:r>
              <a:rPr lang="en-GB" sz="1800" dirty="0"/>
              <a:t>events such as instructions, </a:t>
            </a:r>
            <a:r>
              <a:rPr lang="en-GB" sz="1800" dirty="0" err="1"/>
              <a:t>cpu</a:t>
            </a:r>
            <a:r>
              <a:rPr lang="en-GB" sz="1800" dirty="0"/>
              <a:t>-cycles, bus-cycles, cache-misses, branches etc. were considered</a:t>
            </a:r>
            <a:r>
              <a:rPr lang="en-GB" sz="1800" dirty="0" smtClean="0"/>
              <a:t>.</a:t>
            </a:r>
            <a:endParaRPr lang="en-GB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101211"/>
              </p:ext>
            </p:extLst>
          </p:nvPr>
        </p:nvGraphicFramePr>
        <p:xfrm>
          <a:off x="1380744" y="2319866"/>
          <a:ext cx="5792216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24480">
                  <a:extLst>
                    <a:ext uri="{9D8B030D-6E8A-4147-A177-3AD203B41FA5}">
                      <a16:colId xmlns:a16="http://schemas.microsoft.com/office/drawing/2014/main" val="4210143130"/>
                    </a:ext>
                  </a:extLst>
                </a:gridCol>
                <a:gridCol w="2967736">
                  <a:extLst>
                    <a:ext uri="{9D8B030D-6E8A-4147-A177-3AD203B41FA5}">
                      <a16:colId xmlns:a16="http://schemas.microsoft.com/office/drawing/2014/main" val="2477867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Processor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Linux Version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766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AMD A10-8700P Radeon R6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Ubuntu with Kernel 4.13.0-36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90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Intel Core i7-7567U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smtClean="0"/>
                        <a:t>Ubuntu with Kernel 4.15.0-33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2676481"/>
                  </a:ext>
                </a:extLst>
              </a:tr>
            </a:tbl>
          </a:graphicData>
        </a:graphic>
      </p:graphicFrame>
      <p:pic>
        <p:nvPicPr>
          <p:cNvPr id="2050" name="Picture 2" descr="Image result for statistical test carto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158" y="273685"/>
            <a:ext cx="4647084" cy="188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8459532" y="2165977"/>
            <a:ext cx="236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110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Statistical Test </a:t>
            </a:r>
            <a:r>
              <a:rPr lang="en-IN" dirty="0" smtClean="0"/>
              <a:t>Results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11680"/>
            <a:ext cx="5235218" cy="287766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168" y="2011680"/>
            <a:ext cx="5235218" cy="28776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4889341"/>
            <a:ext cx="5235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NIST </a:t>
            </a:r>
            <a:r>
              <a:rPr lang="en-US" sz="1600" b="1" dirty="0"/>
              <a:t>Test Results on TRNG Output for Diﬀerent HPC </a:t>
            </a:r>
            <a:r>
              <a:rPr lang="en-US" sz="1600" b="1" dirty="0" smtClean="0"/>
              <a:t>Events</a:t>
            </a:r>
          </a:p>
          <a:p>
            <a:r>
              <a:rPr lang="en-US" sz="1600" b="1" dirty="0" smtClean="0"/>
              <a:t>on </a:t>
            </a:r>
            <a:r>
              <a:rPr lang="en-US" sz="1600" b="1" dirty="0"/>
              <a:t>two diﬀerent processors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97168" y="4917945"/>
            <a:ext cx="5235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AIS 20/31 </a:t>
            </a:r>
            <a:r>
              <a:rPr lang="en-US" sz="1600" b="1" dirty="0"/>
              <a:t>Test Results on TRNG Output for Diﬀerent HPC </a:t>
            </a:r>
            <a:r>
              <a:rPr lang="en-US" sz="1600" b="1" dirty="0" smtClean="0"/>
              <a:t>Events on </a:t>
            </a:r>
            <a:r>
              <a:rPr lang="en-US" sz="1600" b="1" dirty="0"/>
              <a:t>two diﬀerent processors</a:t>
            </a:r>
          </a:p>
        </p:txBody>
      </p:sp>
    </p:spTree>
    <p:extLst>
      <p:ext uri="{BB962C8B-B14F-4D97-AF65-F5344CB8AC3E}">
        <p14:creationId xmlns:p14="http://schemas.microsoft.com/office/powerpoint/2010/main" val="33373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TRNG 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6329" y="2079405"/>
            <a:ext cx="3300154" cy="12385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274572" y="2216565"/>
            <a:ext cx="1404851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221136" y="2420227"/>
            <a:ext cx="1014153" cy="507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  <a:endCxn id="7" idx="1"/>
          </p:cNvCxnSpPr>
          <p:nvPr/>
        </p:nvCxnSpPr>
        <p:spPr>
          <a:xfrm>
            <a:off x="3678252" y="2673765"/>
            <a:ext cx="5428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73556" y="1753305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Digital Noise Source</a:t>
            </a:r>
            <a:endParaRPr lang="en-US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2512231" y="2404081"/>
            <a:ext cx="937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Hardware Interrupt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49930" y="2511804"/>
            <a:ext cx="556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HPCs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7" idx="3"/>
          </p:cNvCxnSpPr>
          <p:nvPr/>
        </p:nvCxnSpPr>
        <p:spPr>
          <a:xfrm>
            <a:off x="5235289" y="2673765"/>
            <a:ext cx="14855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4083" y="2177193"/>
            <a:ext cx="11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Raw Random</a:t>
            </a:r>
            <a:br>
              <a:rPr lang="en-US" sz="1400" dirty="0" smtClean="0"/>
            </a:br>
            <a:r>
              <a:rPr lang="en-US" sz="1400" dirty="0" smtClean="0"/>
              <a:t>Numbers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5322766" y="3430747"/>
            <a:ext cx="1459755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Online Tests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2007" y="2670096"/>
            <a:ext cx="258" cy="760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9694" y="3910380"/>
            <a:ext cx="1554143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Attack on HPC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5" idx="0"/>
            <a:endCxn id="7" idx="2"/>
          </p:cNvCxnSpPr>
          <p:nvPr/>
        </p:nvCxnSpPr>
        <p:spPr>
          <a:xfrm flipV="1">
            <a:off x="4726766" y="2927303"/>
            <a:ext cx="1447" cy="983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Perturbation in </a:t>
            </a:r>
            <a:r>
              <a:rPr lang="en-US" dirty="0" smtClean="0"/>
              <a:t>HPC Values </a:t>
            </a:r>
            <a:r>
              <a:rPr lang="en-US" dirty="0"/>
              <a:t>in presence of an Adversary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7294"/>
            <a:ext cx="5829300" cy="1438275"/>
          </a:xfrm>
          <a:prstGeom prst="rect">
            <a:avLst/>
          </a:prstGeom>
        </p:spPr>
      </p:pic>
      <p:sp>
        <p:nvSpPr>
          <p:cNvPr id="6" name="Rectangle: Rounded Corners 29">
            <a:extLst>
              <a:ext uri="{FF2B5EF4-FFF2-40B4-BE49-F238E27FC236}">
                <a16:creationId xmlns:a16="http://schemas.microsoft.com/office/drawing/2014/main" id="{38655ACD-9C46-4ECE-852D-DA86F883C839}"/>
              </a:ext>
            </a:extLst>
          </p:cNvPr>
          <p:cNvSpPr/>
          <p:nvPr/>
        </p:nvSpPr>
        <p:spPr>
          <a:xfrm>
            <a:off x="7167515" y="3349952"/>
            <a:ext cx="4554196" cy="138119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r>
              <a:rPr lang="en-IN" b="1" u="sng" dirty="0">
                <a:solidFill>
                  <a:schemeClr val="tx1"/>
                </a:solidFill>
              </a:rPr>
              <a:t>Attack </a:t>
            </a:r>
            <a:r>
              <a:rPr lang="en-IN" b="1" u="sng" dirty="0" smtClean="0">
                <a:solidFill>
                  <a:schemeClr val="tx1"/>
                </a:solidFill>
              </a:rPr>
              <a:t>scenario</a:t>
            </a:r>
            <a:r>
              <a:rPr lang="en-IN" b="1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dirty="0" smtClean="0">
                <a:solidFill>
                  <a:schemeClr val="tx1"/>
                </a:solidFill>
              </a:rPr>
              <a:t>An </a:t>
            </a:r>
            <a:r>
              <a:rPr lang="en-US" dirty="0">
                <a:solidFill>
                  <a:schemeClr val="tx1"/>
                </a:solidFill>
              </a:rPr>
              <a:t>adversary running on the same processor core as the TRNG module can modify these HPC values in regular time intervals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836778" y="1690688"/>
            <a:ext cx="897308" cy="1693447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ent Arrow 8"/>
          <p:cNvSpPr/>
          <p:nvPr/>
        </p:nvSpPr>
        <p:spPr>
          <a:xfrm rot="5400000">
            <a:off x="7710443" y="1446378"/>
            <a:ext cx="927218" cy="2879933"/>
          </a:xfrm>
          <a:prstGeom prst="bentArrow">
            <a:avLst>
              <a:gd name="adj1" fmla="val 10102"/>
              <a:gd name="adj2" fmla="val 14342"/>
              <a:gd name="adj3" fmla="val 25000"/>
              <a:gd name="adj4" fmla="val 69984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0A77D8-007E-4F13-A406-D60E5188F2FD}"/>
              </a:ext>
            </a:extLst>
          </p:cNvPr>
          <p:cNvSpPr/>
          <p:nvPr/>
        </p:nvSpPr>
        <p:spPr>
          <a:xfrm>
            <a:off x="3271748" y="3785787"/>
            <a:ext cx="962204" cy="2860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2F528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ADMIN</a:t>
            </a:r>
          </a:p>
        </p:txBody>
      </p:sp>
      <p:cxnSp>
        <p:nvCxnSpPr>
          <p:cNvPr id="12" name="Straight Arrow Connector 11"/>
          <p:cNvCxnSpPr>
            <a:endCxn id="10" idx="1"/>
          </p:cNvCxnSpPr>
          <p:nvPr/>
        </p:nvCxnSpPr>
        <p:spPr>
          <a:xfrm>
            <a:off x="1606609" y="3384135"/>
            <a:ext cx="1665139" cy="544680"/>
          </a:xfrm>
          <a:prstGeom prst="straightConnector1">
            <a:avLst/>
          </a:prstGeom>
          <a:ln w="9525">
            <a:solidFill>
              <a:srgbClr val="2F528F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540141" y="2856431"/>
            <a:ext cx="0" cy="929356"/>
          </a:xfrm>
          <a:prstGeom prst="straightConnector1">
            <a:avLst/>
          </a:prstGeom>
          <a:ln w="9525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10" idx="0"/>
          </p:cNvCxnSpPr>
          <p:nvPr/>
        </p:nvCxnSpPr>
        <p:spPr>
          <a:xfrm flipH="1">
            <a:off x="3752850" y="2931207"/>
            <a:ext cx="759329" cy="854580"/>
          </a:xfrm>
          <a:prstGeom prst="straightConnector1">
            <a:avLst/>
          </a:prstGeom>
          <a:ln w="9525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040157" y="2856431"/>
            <a:ext cx="1278198" cy="929356"/>
          </a:xfrm>
          <a:prstGeom prst="straightConnector1">
            <a:avLst/>
          </a:prstGeom>
          <a:ln w="9525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0" idx="3"/>
          </p:cNvCxnSpPr>
          <p:nvPr/>
        </p:nvCxnSpPr>
        <p:spPr>
          <a:xfrm flipH="1">
            <a:off x="4233952" y="2931207"/>
            <a:ext cx="2221906" cy="997608"/>
          </a:xfrm>
          <a:prstGeom prst="straightConnector1">
            <a:avLst/>
          </a:prstGeom>
          <a:ln w="9525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574D430-8D2C-4661-ADAC-620298EA28B7}"/>
              </a:ext>
            </a:extLst>
          </p:cNvPr>
          <p:cNvSpPr txBox="1"/>
          <p:nvPr/>
        </p:nvSpPr>
        <p:spPr>
          <a:xfrm>
            <a:off x="708344" y="4476383"/>
            <a:ext cx="4067086" cy="1634490"/>
          </a:xfrm>
          <a:prstGeom prst="roundRect">
            <a:avLst>
              <a:gd name="adj" fmla="val 16144"/>
            </a:avLst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b="1" u="sng" dirty="0">
                <a:solidFill>
                  <a:schemeClr val="tx1"/>
                </a:solidFill>
              </a:rPr>
              <a:t>Observation</a:t>
            </a:r>
            <a:r>
              <a:rPr lang="en-IN" b="1" dirty="0">
                <a:solidFill>
                  <a:schemeClr val="tx1"/>
                </a:solidFill>
              </a:rPr>
              <a:t>: </a:t>
            </a:r>
            <a:endParaRPr lang="en-US" b="1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Adversarial </a:t>
            </a:r>
            <a:r>
              <a:rPr lang="en-US" dirty="0">
                <a:solidFill>
                  <a:schemeClr val="tx1"/>
                </a:solidFill>
              </a:rPr>
              <a:t>manipulation hampers the instruction counts but does not have any impact on the entropy of the least signiﬁcant bits of the counter values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2" name="Speech Bubble: Oval 31">
            <a:extLst>
              <a:ext uri="{FF2B5EF4-FFF2-40B4-BE49-F238E27FC236}">
                <a16:creationId xmlns:a16="http://schemas.microsoft.com/office/drawing/2014/main" id="{731E2FF1-0FE0-4A9D-9E4D-C6FCA95CB0CC}"/>
              </a:ext>
            </a:extLst>
          </p:cNvPr>
          <p:cNvSpPr/>
          <p:nvPr/>
        </p:nvSpPr>
        <p:spPr>
          <a:xfrm>
            <a:off x="5318355" y="5009218"/>
            <a:ext cx="5568987" cy="1646835"/>
          </a:xfrm>
          <a:prstGeom prst="wedgeEllipseCallout">
            <a:avLst>
              <a:gd name="adj1" fmla="val -59651"/>
              <a:gd name="adj2" fmla="val -32624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b="1" u="sng" dirty="0" smtClean="0">
                <a:solidFill>
                  <a:schemeClr val="tx1"/>
                </a:solidFill>
              </a:rPr>
              <a:t>Reason</a:t>
            </a:r>
            <a:r>
              <a:rPr lang="en-IN" sz="1600" b="1" dirty="0" smtClean="0">
                <a:solidFill>
                  <a:schemeClr val="tx1"/>
                </a:solidFill>
              </a:rPr>
              <a:t>:</a:t>
            </a:r>
          </a:p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Inherent </a:t>
            </a:r>
            <a:r>
              <a:rPr lang="en-US" sz="1600" dirty="0">
                <a:solidFill>
                  <a:schemeClr val="tx1"/>
                </a:solidFill>
              </a:rPr>
              <a:t>chaos of a large number of concurrent process executions and optimization constructs of the Operating System and their eﬀect on the underlying computer architecture modules</a:t>
            </a:r>
            <a:r>
              <a:rPr lang="en-IN" sz="16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9820684" y="6550223"/>
            <a:ext cx="240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400952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21" grpId="0" animBg="1"/>
      <p:bldP spid="2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Perturbation in </a:t>
            </a:r>
            <a:r>
              <a:rPr lang="en-US" dirty="0" smtClean="0"/>
              <a:t>HPC Values </a:t>
            </a:r>
            <a:r>
              <a:rPr lang="en-US" dirty="0"/>
              <a:t>in presence of an Adversary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1" y="2467929"/>
            <a:ext cx="4346447" cy="28636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6" y="4670206"/>
            <a:ext cx="6037058" cy="20049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105" y="1748632"/>
            <a:ext cx="6037059" cy="286363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681220" y="2098597"/>
            <a:ext cx="222400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Statistical Test Results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318557" y="2857281"/>
            <a:ext cx="977623" cy="7150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TRNG</a:t>
            </a:r>
          </a:p>
          <a:p>
            <a:pPr algn="ctr"/>
            <a:r>
              <a:rPr lang="en-IN" dirty="0" smtClean="0"/>
              <a:t>Module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29993" y="5487997"/>
            <a:ext cx="1151426" cy="4086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Adversary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9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TRNG Design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126329" y="2079405"/>
            <a:ext cx="3300154" cy="12385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274572" y="2216565"/>
            <a:ext cx="1404851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7" name="Rectangle 6"/>
          <p:cNvSpPr/>
          <p:nvPr/>
        </p:nvSpPr>
        <p:spPr>
          <a:xfrm>
            <a:off x="4221136" y="2420227"/>
            <a:ext cx="1014153" cy="507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/>
          <p:cNvCxnSpPr>
            <a:stCxn id="6" idx="0"/>
            <a:endCxn id="7" idx="1"/>
          </p:cNvCxnSpPr>
          <p:nvPr/>
        </p:nvCxnSpPr>
        <p:spPr>
          <a:xfrm>
            <a:off x="3678252" y="2673765"/>
            <a:ext cx="5428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73556" y="1753305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Digital Noise Source</a:t>
            </a:r>
            <a:endParaRPr lang="en-US" sz="1400" b="1" dirty="0"/>
          </a:p>
        </p:txBody>
      </p:sp>
      <p:sp>
        <p:nvSpPr>
          <p:cNvPr id="24" name="Rectangle 23"/>
          <p:cNvSpPr/>
          <p:nvPr/>
        </p:nvSpPr>
        <p:spPr>
          <a:xfrm>
            <a:off x="2512231" y="2404081"/>
            <a:ext cx="9372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1">
                    <a:lumMod val="50000"/>
                  </a:schemeClr>
                </a:solidFill>
              </a:rPr>
              <a:t>Hardware Interrupt</a:t>
            </a:r>
            <a:endParaRPr 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49930" y="2511804"/>
            <a:ext cx="5565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accent2">
                    <a:lumMod val="50000"/>
                  </a:schemeClr>
                </a:solidFill>
              </a:rPr>
              <a:t>HPCs</a:t>
            </a:r>
            <a:endParaRPr lang="en-US" sz="14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7" idx="3"/>
          </p:cNvCxnSpPr>
          <p:nvPr/>
        </p:nvCxnSpPr>
        <p:spPr>
          <a:xfrm>
            <a:off x="5235289" y="2673765"/>
            <a:ext cx="148555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64083" y="2177193"/>
            <a:ext cx="11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Raw Random</a:t>
            </a:r>
            <a:br>
              <a:rPr lang="en-US" sz="1400" dirty="0" smtClean="0"/>
            </a:br>
            <a:r>
              <a:rPr lang="en-US" sz="1400" dirty="0" smtClean="0"/>
              <a:t>Numbers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5322766" y="3430747"/>
            <a:ext cx="1459755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Online Tests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6082007" y="2670096"/>
            <a:ext cx="258" cy="760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3949694" y="3910380"/>
            <a:ext cx="1554143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Attack on HPC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/>
          <p:cNvCxnSpPr>
            <a:stCxn id="15" idx="0"/>
            <a:endCxn id="7" idx="2"/>
          </p:cNvCxnSpPr>
          <p:nvPr/>
        </p:nvCxnSpPr>
        <p:spPr>
          <a:xfrm flipV="1">
            <a:off x="4726766" y="2927303"/>
            <a:ext cx="1447" cy="98307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6720840" y="2420227"/>
            <a:ext cx="1014153" cy="507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Post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Processing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730847" y="2175483"/>
            <a:ext cx="140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Random</a:t>
            </a:r>
          </a:p>
          <a:p>
            <a:pPr algn="ctr"/>
            <a:r>
              <a:rPr lang="en-US" sz="1400" dirty="0"/>
              <a:t>Numbers</a:t>
            </a:r>
          </a:p>
        </p:txBody>
      </p:sp>
      <p:cxnSp>
        <p:nvCxnSpPr>
          <p:cNvPr id="22" name="Straight Arrow Connector 21"/>
          <p:cNvCxnSpPr>
            <a:stCxn id="20" idx="3"/>
          </p:cNvCxnSpPr>
          <p:nvPr/>
        </p:nvCxnSpPr>
        <p:spPr>
          <a:xfrm>
            <a:off x="7734993" y="2673765"/>
            <a:ext cx="1403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7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 of Random Numbers</a:t>
            </a:r>
            <a:endParaRPr lang="en-US" dirty="0"/>
          </a:p>
        </p:txBody>
      </p:sp>
      <p:pic>
        <p:nvPicPr>
          <p:cNvPr id="1026" name="Picture 2" descr="Image result for pacman random 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8" y="1610933"/>
            <a:ext cx="2176789" cy="963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tter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46" y="3086495"/>
            <a:ext cx="2176789" cy="94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19"/>
          <p:cNvSpPr txBox="1"/>
          <p:nvPr/>
        </p:nvSpPr>
        <p:spPr>
          <a:xfrm>
            <a:off x="1030453" y="4033292"/>
            <a:ext cx="1781773" cy="3745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Lottery Predictions</a:t>
            </a:r>
            <a:endParaRPr lang="zh-CN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6" name="文本框 19"/>
          <p:cNvSpPr txBox="1"/>
          <p:nvPr/>
        </p:nvSpPr>
        <p:spPr>
          <a:xfrm>
            <a:off x="1511946" y="2555060"/>
            <a:ext cx="818786" cy="3745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ysClr val="windowText" lastClr="000000"/>
                </a:solidFill>
              </a:rPr>
              <a:t>Games</a:t>
            </a:r>
            <a:endParaRPr lang="zh-CN" altLang="en-US" sz="1600" b="1" dirty="0">
              <a:solidFill>
                <a:sysClr val="windowText" lastClr="000000"/>
              </a:solidFill>
            </a:endParaRPr>
          </a:p>
        </p:txBody>
      </p:sp>
      <p:pic>
        <p:nvPicPr>
          <p:cNvPr id="1030" name="Picture 6" descr="Image result for stochastic simulation 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459" y="4545189"/>
            <a:ext cx="1545759" cy="151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19"/>
          <p:cNvSpPr txBox="1"/>
          <p:nvPr/>
        </p:nvSpPr>
        <p:spPr>
          <a:xfrm>
            <a:off x="872940" y="6068856"/>
            <a:ext cx="2096795" cy="374571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ysClr val="windowText" lastClr="000000"/>
                </a:solidFill>
              </a:rPr>
              <a:t>Stochastic Simulation</a:t>
            </a:r>
            <a:endParaRPr lang="zh-CN" alt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24" name="文本框 19"/>
          <p:cNvSpPr txBox="1"/>
          <p:nvPr/>
        </p:nvSpPr>
        <p:spPr>
          <a:xfrm>
            <a:off x="4215522" y="1871428"/>
            <a:ext cx="1691502" cy="44267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Cryptography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7" name="文本框 19"/>
          <p:cNvSpPr txBox="1"/>
          <p:nvPr/>
        </p:nvSpPr>
        <p:spPr>
          <a:xfrm>
            <a:off x="5740276" y="2739497"/>
            <a:ext cx="2489324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Initialization Vectors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8" name="文本框 19"/>
          <p:cNvSpPr txBox="1"/>
          <p:nvPr/>
        </p:nvSpPr>
        <p:spPr>
          <a:xfrm>
            <a:off x="5740276" y="3441373"/>
            <a:ext cx="2489324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Session Keys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9" name="文本框 19"/>
          <p:cNvSpPr txBox="1"/>
          <p:nvPr/>
        </p:nvSpPr>
        <p:spPr>
          <a:xfrm>
            <a:off x="5744541" y="4129450"/>
            <a:ext cx="2485059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err="1" smtClean="0">
                <a:solidFill>
                  <a:sysClr val="windowText" lastClr="000000"/>
                </a:solidFill>
              </a:rPr>
              <a:t>Nonces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30" name="文本框 19"/>
          <p:cNvSpPr txBox="1"/>
          <p:nvPr/>
        </p:nvSpPr>
        <p:spPr>
          <a:xfrm>
            <a:off x="5740275" y="4817527"/>
            <a:ext cx="2489325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Signature Parameters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31" name="文本框 19"/>
          <p:cNvSpPr txBox="1"/>
          <p:nvPr/>
        </p:nvSpPr>
        <p:spPr>
          <a:xfrm>
            <a:off x="5744541" y="5505604"/>
            <a:ext cx="2485059" cy="44267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ysClr val="windowText" lastClr="000000"/>
                </a:solidFill>
              </a:rPr>
              <a:t>Masking</a:t>
            </a:r>
            <a:endParaRPr lang="zh-CN" altLang="en-US" sz="2000" b="1" dirty="0">
              <a:solidFill>
                <a:sysClr val="windowText" lastClr="000000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>
            <a:off x="6920389" y="6064586"/>
            <a:ext cx="129095" cy="1290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/>
          <p:cNvSpPr/>
          <p:nvPr/>
        </p:nvSpPr>
        <p:spPr>
          <a:xfrm>
            <a:off x="6920389" y="6256141"/>
            <a:ext cx="129095" cy="1290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/>
          <p:cNvSpPr/>
          <p:nvPr/>
        </p:nvSpPr>
        <p:spPr>
          <a:xfrm>
            <a:off x="6920389" y="6443427"/>
            <a:ext cx="129095" cy="129095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032" name="Picture 8" descr="Image result for random numbers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236" y="1610933"/>
            <a:ext cx="2834440" cy="4961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Elbow Connector 36"/>
          <p:cNvCxnSpPr>
            <a:stCxn id="24" idx="2"/>
            <a:endCxn id="27" idx="1"/>
          </p:cNvCxnSpPr>
          <p:nvPr/>
        </p:nvCxnSpPr>
        <p:spPr>
          <a:xfrm rot="16200000" flipH="1">
            <a:off x="5077408" y="2297966"/>
            <a:ext cx="646732" cy="679003"/>
          </a:xfrm>
          <a:prstGeom prst="bentConnector2">
            <a:avLst/>
          </a:prstGeom>
          <a:ln w="190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28" idx="1"/>
          </p:cNvCxnSpPr>
          <p:nvPr/>
        </p:nvCxnSpPr>
        <p:spPr>
          <a:xfrm rot="16200000" flipH="1">
            <a:off x="5049836" y="2972270"/>
            <a:ext cx="701876" cy="679004"/>
          </a:xfrm>
          <a:prstGeom prst="bentConnector2">
            <a:avLst/>
          </a:prstGeom>
          <a:ln w="190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endCxn id="29" idx="1"/>
          </p:cNvCxnSpPr>
          <p:nvPr/>
        </p:nvCxnSpPr>
        <p:spPr>
          <a:xfrm rot="16200000" flipH="1">
            <a:off x="5044663" y="3650909"/>
            <a:ext cx="716486" cy="683269"/>
          </a:xfrm>
          <a:prstGeom prst="bentConnector2">
            <a:avLst/>
          </a:prstGeom>
          <a:ln w="190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30" idx="1"/>
          </p:cNvCxnSpPr>
          <p:nvPr/>
        </p:nvCxnSpPr>
        <p:spPr>
          <a:xfrm rot="16200000" flipH="1">
            <a:off x="5053286" y="4351874"/>
            <a:ext cx="694975" cy="679003"/>
          </a:xfrm>
          <a:prstGeom prst="bentConnector2">
            <a:avLst/>
          </a:prstGeom>
          <a:ln w="190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endCxn id="31" idx="1"/>
          </p:cNvCxnSpPr>
          <p:nvPr/>
        </p:nvCxnSpPr>
        <p:spPr>
          <a:xfrm rot="16200000" flipH="1">
            <a:off x="5068825" y="5051225"/>
            <a:ext cx="675910" cy="675522"/>
          </a:xfrm>
          <a:prstGeom prst="bentConnector2">
            <a:avLst/>
          </a:prstGeom>
          <a:ln w="19050">
            <a:solidFill>
              <a:srgbClr val="2F528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349648" y="6115523"/>
            <a:ext cx="3438742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IN" sz="1600" dirty="0"/>
              <a:t>Security relies on </a:t>
            </a:r>
            <a:r>
              <a:rPr lang="en-IN" sz="1600" dirty="0" smtClean="0"/>
              <a:t>the unpredictability </a:t>
            </a:r>
            <a:r>
              <a:rPr lang="en-IN" sz="1600" dirty="0"/>
              <a:t>and uniformity of the random numbers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9178601" y="6572521"/>
            <a:ext cx="2361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</p:spTree>
    <p:extLst>
      <p:ext uri="{BB962C8B-B14F-4D97-AF65-F5344CB8AC3E}">
        <p14:creationId xmlns:p14="http://schemas.microsoft.com/office/powerpoint/2010/main" val="35734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6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22" grpId="0" animBg="1"/>
      <p:bldP spid="33" grpId="0" animBg="1"/>
      <p:bldP spid="34" grpId="0" animBg="1"/>
      <p:bldP spid="5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Post-Processing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Cryptographic post-processing</a:t>
            </a:r>
          </a:p>
          <a:p>
            <a:pPr lvl="1"/>
            <a:r>
              <a:rPr lang="en-US" sz="2000" dirty="0" smtClean="0"/>
              <a:t>High </a:t>
            </a:r>
            <a:r>
              <a:rPr lang="en-US" sz="2000" dirty="0"/>
              <a:t>implementation </a:t>
            </a:r>
            <a:r>
              <a:rPr lang="en-US" sz="2000" dirty="0" smtClean="0"/>
              <a:t>costs</a:t>
            </a:r>
          </a:p>
          <a:p>
            <a:pPr lvl="1"/>
            <a:r>
              <a:rPr lang="en-US" sz="2000" dirty="0" smtClean="0"/>
              <a:t>Block </a:t>
            </a:r>
            <a:r>
              <a:rPr lang="en-US" sz="2000" dirty="0"/>
              <a:t>ciphers </a:t>
            </a:r>
            <a:r>
              <a:rPr lang="en-US" sz="2000" dirty="0" smtClean="0"/>
              <a:t>and </a:t>
            </a:r>
            <a:r>
              <a:rPr lang="en-US" sz="2000" dirty="0"/>
              <a:t>hash functions</a:t>
            </a:r>
          </a:p>
          <a:p>
            <a:pPr lvl="1"/>
            <a:r>
              <a:rPr lang="en-US" sz="2000" dirty="0" smtClean="0"/>
              <a:t>Required </a:t>
            </a:r>
            <a:r>
              <a:rPr lang="en-US" sz="2000" dirty="0"/>
              <a:t>by AIS-31 standard for the </a:t>
            </a:r>
            <a:r>
              <a:rPr lang="en-US" sz="2000" dirty="0" smtClean="0"/>
              <a:t>highest security </a:t>
            </a:r>
            <a:r>
              <a:rPr lang="en-US" sz="2000" dirty="0"/>
              <a:t>level</a:t>
            </a:r>
          </a:p>
          <a:p>
            <a:endParaRPr lang="en-US" sz="2400" dirty="0" smtClean="0"/>
          </a:p>
          <a:p>
            <a:r>
              <a:rPr lang="en-US" sz="2400" dirty="0" smtClean="0"/>
              <a:t>Arithmetic </a:t>
            </a:r>
            <a:r>
              <a:rPr lang="en-US" sz="2400" dirty="0"/>
              <a:t>post-processing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implementation costs</a:t>
            </a:r>
          </a:p>
          <a:p>
            <a:pPr lvl="1"/>
            <a:r>
              <a:rPr lang="en-US" sz="2000" dirty="0" smtClean="0"/>
              <a:t>Low </a:t>
            </a:r>
            <a:r>
              <a:rPr lang="en-US" sz="2000" dirty="0"/>
              <a:t>latency</a:t>
            </a:r>
          </a:p>
          <a:p>
            <a:pPr lvl="1"/>
            <a:r>
              <a:rPr lang="en-US" sz="2000" dirty="0" smtClean="0"/>
              <a:t>XOR</a:t>
            </a:r>
            <a:r>
              <a:rPr lang="en-US" sz="2000" dirty="0"/>
              <a:t>, Von-Neumann </a:t>
            </a:r>
            <a:r>
              <a:rPr lang="en-US" sz="2000" dirty="0" smtClean="0"/>
              <a:t>de-biasing</a:t>
            </a:r>
            <a:r>
              <a:rPr lang="en-US" sz="2000" dirty="0"/>
              <a:t>, linear </a:t>
            </a:r>
            <a:r>
              <a:rPr lang="en-US" sz="2000" dirty="0" smtClean="0"/>
              <a:t>codes, strong </a:t>
            </a:r>
            <a:r>
              <a:rPr lang="en-US" sz="2000" dirty="0"/>
              <a:t>blenders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9993" y="1335024"/>
            <a:ext cx="3456417" cy="40741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E9ECF8-CE43-4AD7-B983-74487987C290}"/>
              </a:ext>
            </a:extLst>
          </p:cNvPr>
          <p:cNvSpPr txBox="1"/>
          <p:nvPr/>
        </p:nvSpPr>
        <p:spPr>
          <a:xfrm>
            <a:off x="8735981" y="5450523"/>
            <a:ext cx="2404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b="1" dirty="0"/>
              <a:t>Image Source: Google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231EB6-6436-4945-8FBF-1924243EA77E}"/>
              </a:ext>
            </a:extLst>
          </p:cNvPr>
          <p:cNvSpPr txBox="1"/>
          <p:nvPr/>
        </p:nvSpPr>
        <p:spPr>
          <a:xfrm>
            <a:off x="1258825" y="5451222"/>
            <a:ext cx="6166104" cy="40862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post-processing </a:t>
            </a:r>
            <a:r>
              <a:rPr lang="en-US" dirty="0">
                <a:solidFill>
                  <a:schemeClr val="tx1"/>
                </a:solidFill>
              </a:rPr>
              <a:t>method </a:t>
            </a:r>
            <a:r>
              <a:rPr lang="en-US" dirty="0" smtClean="0">
                <a:solidFill>
                  <a:schemeClr val="tx1"/>
                </a:solidFill>
              </a:rPr>
              <a:t>shouldn’t decrease entropy </a:t>
            </a:r>
            <a:r>
              <a:rPr lang="en-US" dirty="0">
                <a:solidFill>
                  <a:schemeClr val="tx1"/>
                </a:solidFill>
              </a:rPr>
              <a:t>per bit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231EB6-6436-4945-8FBF-1924243EA77E}"/>
              </a:ext>
            </a:extLst>
          </p:cNvPr>
          <p:cNvSpPr txBox="1"/>
          <p:nvPr/>
        </p:nvSpPr>
        <p:spPr>
          <a:xfrm>
            <a:off x="617880" y="5859845"/>
            <a:ext cx="7447993" cy="40862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The cryptographic post-processing method must </a:t>
            </a:r>
            <a:r>
              <a:rPr lang="en-US" dirty="0" smtClean="0">
                <a:solidFill>
                  <a:schemeClr val="tx1"/>
                </a:solidFill>
              </a:rPr>
              <a:t>be cryptographically </a:t>
            </a:r>
            <a:r>
              <a:rPr lang="en-US" dirty="0" smtClean="0">
                <a:solidFill>
                  <a:schemeClr val="tx1"/>
                </a:solidFill>
              </a:rPr>
              <a:t>secure</a:t>
            </a:r>
            <a:endParaRPr lang="en-I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72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Construction to Enhance 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Proposed design considers only the last 9 significant bits from the LSB at a periodic interval of </a:t>
            </a:r>
            <a:r>
              <a:rPr lang="en-US" sz="1800" dirty="0" smtClean="0"/>
              <a:t>10ms.</a:t>
            </a:r>
            <a:endParaRPr lang="en-US" sz="1800" dirty="0"/>
          </a:p>
          <a:p>
            <a:r>
              <a:rPr lang="en-US" sz="1800" dirty="0"/>
              <a:t>Latency of 10ms of the generation of 9 random bits is </a:t>
            </a:r>
            <a:r>
              <a:rPr lang="en-US" sz="1800" dirty="0" smtClean="0"/>
              <a:t>inappropriate for some high speed implementations.</a:t>
            </a:r>
          </a:p>
          <a:p>
            <a:r>
              <a:rPr lang="en-US" sz="1800" dirty="0" smtClean="0"/>
              <a:t>We used a Hybrid </a:t>
            </a:r>
            <a:r>
              <a:rPr lang="en-US" sz="1800" dirty="0"/>
              <a:t>model which uses a shift </a:t>
            </a:r>
            <a:r>
              <a:rPr lang="en-US" sz="1800" dirty="0" smtClean="0"/>
              <a:t>register, Keccak </a:t>
            </a:r>
            <a:r>
              <a:rPr lang="en-US" sz="1800" dirty="0"/>
              <a:t>algorithm, and a control block by considering the </a:t>
            </a:r>
            <a:r>
              <a:rPr lang="en-US" sz="1800" dirty="0" smtClean="0"/>
              <a:t>random </a:t>
            </a:r>
            <a:r>
              <a:rPr lang="en-US" sz="1800" dirty="0"/>
              <a:t>bits obtained from HPCs as input. </a:t>
            </a:r>
          </a:p>
        </p:txBody>
      </p:sp>
      <p:sp>
        <p:nvSpPr>
          <p:cNvPr id="5" name="Rectangle 4"/>
          <p:cNvSpPr/>
          <p:nvPr/>
        </p:nvSpPr>
        <p:spPr>
          <a:xfrm>
            <a:off x="8597522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44342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16585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56921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189732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197257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639335" y="35295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0</a:t>
            </a:r>
            <a:endParaRPr lang="en-US" sz="1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8286155" y="3529586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1</a:t>
            </a:r>
            <a:endParaRPr lang="en-US" sz="1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7953522" y="35295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2</a:t>
            </a:r>
            <a:endParaRPr lang="en-US" sz="1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595312" y="35295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3</a:t>
            </a:r>
            <a:endParaRPr lang="en-US" sz="1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3185377" y="3529587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71</a:t>
            </a:r>
            <a:endParaRPr lang="en-US" sz="1400" b="1" dirty="0"/>
          </a:p>
        </p:txBody>
      </p:sp>
      <p:sp>
        <p:nvSpPr>
          <p:cNvPr id="29" name="Rectangle 28"/>
          <p:cNvSpPr/>
          <p:nvPr/>
        </p:nvSpPr>
        <p:spPr>
          <a:xfrm>
            <a:off x="6837593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477929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118265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5758601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402326" y="3818414"/>
            <a:ext cx="359664" cy="3657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0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243773" y="35295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4</a:t>
            </a:r>
            <a:endParaRPr lang="en-US" sz="14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6883541" y="3529588"/>
            <a:ext cx="2760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523309" y="3529588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6</a:t>
            </a:r>
            <a:endParaRPr lang="en-US" sz="1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163077" y="3529587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7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790204" y="35295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8</a:t>
            </a:r>
            <a:endParaRPr lang="en-US" sz="14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5439214" y="3529586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9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838200" y="5024409"/>
            <a:ext cx="1371537" cy="40862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IN" dirty="0" smtClean="0"/>
              <a:t>Initialization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903670" y="5044054"/>
            <a:ext cx="12405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Generation</a:t>
            </a:r>
            <a:endParaRPr lang="en-US" dirty="0"/>
          </a:p>
        </p:txBody>
      </p:sp>
      <p:sp>
        <p:nvSpPr>
          <p:cNvPr id="55" name="Rounded Rectangle 54"/>
          <p:cNvSpPr/>
          <p:nvPr/>
        </p:nvSpPr>
        <p:spPr>
          <a:xfrm>
            <a:off x="8957186" y="4658649"/>
            <a:ext cx="1463926" cy="36576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Control Block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0334882" y="5530632"/>
            <a:ext cx="18571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Request New Random Number</a:t>
            </a:r>
            <a:endParaRPr lang="en-US" dirty="0"/>
          </a:p>
        </p:txBody>
      </p:sp>
      <p:cxnSp>
        <p:nvCxnSpPr>
          <p:cNvPr id="58" name="Elbow Connector 57"/>
          <p:cNvCxnSpPr>
            <a:stCxn id="56" idx="0"/>
            <a:endCxn id="55" idx="3"/>
          </p:cNvCxnSpPr>
          <p:nvPr/>
        </p:nvCxnSpPr>
        <p:spPr>
          <a:xfrm rot="16200000" flipV="1">
            <a:off x="10497726" y="4764916"/>
            <a:ext cx="689103" cy="842329"/>
          </a:xfrm>
          <a:prstGeom prst="bentConnector2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4294335" y="3818414"/>
            <a:ext cx="359664" cy="3672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0</a:t>
            </a:r>
          </a:p>
        </p:txBody>
      </p:sp>
      <p:cxnSp>
        <p:nvCxnSpPr>
          <p:cNvPr id="61" name="Straight Connector 60"/>
          <p:cNvCxnSpPr/>
          <p:nvPr/>
        </p:nvCxnSpPr>
        <p:spPr>
          <a:xfrm>
            <a:off x="3549396" y="3818414"/>
            <a:ext cx="744939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3549396" y="4184174"/>
            <a:ext cx="744939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4653999" y="3818414"/>
            <a:ext cx="744939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4653999" y="4184174"/>
            <a:ext cx="744939" cy="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294025" y="3529586"/>
            <a:ext cx="367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63</a:t>
            </a:r>
            <a:endParaRPr lang="en-US" sz="1400" b="1" dirty="0"/>
          </a:p>
        </p:txBody>
      </p:sp>
      <p:sp>
        <p:nvSpPr>
          <p:cNvPr id="66" name="Rounded Rectangle 65"/>
          <p:cNvSpPr/>
          <p:nvPr/>
        </p:nvSpPr>
        <p:spPr>
          <a:xfrm>
            <a:off x="5715252" y="4823884"/>
            <a:ext cx="1858323" cy="365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Keccak Algorithm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4294025" y="4184174"/>
            <a:ext cx="1421227" cy="65735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7560704" y="4182685"/>
            <a:ext cx="1396481" cy="64119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103729" y="4572760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64-bit Input</a:t>
            </a:r>
            <a:endParaRPr lang="en-US" sz="14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6011590" y="5480778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512-bit Output</a:t>
            </a:r>
            <a:endParaRPr lang="en-US" sz="1400" b="1" dirty="0"/>
          </a:p>
        </p:txBody>
      </p:sp>
      <p:cxnSp>
        <p:nvCxnSpPr>
          <p:cNvPr id="76" name="Straight Arrow Connector 75"/>
          <p:cNvCxnSpPr>
            <a:stCxn id="66" idx="2"/>
          </p:cNvCxnSpPr>
          <p:nvPr/>
        </p:nvCxnSpPr>
        <p:spPr>
          <a:xfrm flipH="1">
            <a:off x="6644413" y="5189644"/>
            <a:ext cx="1" cy="34098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Elbow Connector 77"/>
          <p:cNvCxnSpPr>
            <a:stCxn id="55" idx="0"/>
            <a:endCxn id="5" idx="3"/>
          </p:cNvCxnSpPr>
          <p:nvPr/>
        </p:nvCxnSpPr>
        <p:spPr>
          <a:xfrm rot="16200000" flipV="1">
            <a:off x="8994491" y="3963990"/>
            <a:ext cx="657355" cy="731963"/>
          </a:xfrm>
          <a:prstGeom prst="bentConnector2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3943385" y="4199059"/>
            <a:ext cx="1421227" cy="65735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210064" y="4197570"/>
            <a:ext cx="1396481" cy="64119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Rounded Rectangle 80"/>
          <p:cNvSpPr/>
          <p:nvPr/>
        </p:nvSpPr>
        <p:spPr>
          <a:xfrm>
            <a:off x="5356285" y="4830424"/>
            <a:ext cx="1858323" cy="3657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Keccak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734533" y="4581904"/>
            <a:ext cx="10647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64-bit Input</a:t>
            </a:r>
            <a:endParaRPr lang="en-US" sz="1400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5642394" y="5489922"/>
            <a:ext cx="1292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512-bit Output</a:t>
            </a:r>
            <a:endParaRPr lang="en-US" sz="1400" b="1" dirty="0"/>
          </a:p>
        </p:txBody>
      </p:sp>
      <p:cxnSp>
        <p:nvCxnSpPr>
          <p:cNvPr id="84" name="Straight Arrow Connector 83"/>
          <p:cNvCxnSpPr/>
          <p:nvPr/>
        </p:nvCxnSpPr>
        <p:spPr>
          <a:xfrm flipH="1">
            <a:off x="6275217" y="5198788"/>
            <a:ext cx="1" cy="340988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3405818" y="6176963"/>
            <a:ext cx="5722144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IN" b="1" dirty="0">
                <a:solidFill>
                  <a:schemeClr val="tx1"/>
                </a:solidFill>
              </a:rPr>
              <a:t>Maximum Throughput:</a:t>
            </a:r>
            <a:r>
              <a:rPr lang="en-IN" dirty="0">
                <a:solidFill>
                  <a:schemeClr val="tx1"/>
                </a:solidFill>
              </a:rPr>
              <a:t> 46,080 bits per second (or 45 Kbps)</a:t>
            </a:r>
          </a:p>
        </p:txBody>
      </p:sp>
    </p:spTree>
    <p:extLst>
      <p:ext uri="{BB962C8B-B14F-4D97-AF65-F5344CB8AC3E}">
        <p14:creationId xmlns:p14="http://schemas.microsoft.com/office/powerpoint/2010/main" val="16779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4" grpId="0"/>
      <p:bldP spid="55" grpId="0" animBg="1"/>
      <p:bldP spid="56" grpId="0"/>
      <p:bldP spid="56" grpId="1"/>
      <p:bldP spid="56" grpId="2"/>
      <p:bldP spid="66" grpId="0" animBg="1"/>
      <p:bldP spid="66" grpId="1" animBg="1"/>
      <p:bldP spid="71" grpId="0"/>
      <p:bldP spid="71" grpId="1"/>
      <p:bldP spid="72" grpId="0"/>
      <p:bldP spid="72" grpId="1"/>
      <p:bldP spid="81" grpId="0" animBg="1"/>
      <p:bldP spid="81" grpId="1" animBg="1"/>
      <p:bldP spid="82" grpId="0"/>
      <p:bldP spid="82" grpId="1"/>
      <p:bldP spid="83" grpId="0"/>
      <p:bldP spid="83" grpId="1"/>
      <p:bldP spid="8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Hybrid Construction to Enhance Throughput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733" y="1591056"/>
            <a:ext cx="5658533" cy="432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8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</a:t>
            </a:r>
            <a:r>
              <a:rPr lang="en-US" dirty="0"/>
              <a:t>to </a:t>
            </a:r>
            <a:r>
              <a:rPr lang="en-US" dirty="0" smtClean="0"/>
              <a:t>Linux Random Number Generator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352288" cy="2618359"/>
          </a:xfrm>
        </p:spPr>
        <p:txBody>
          <a:bodyPr>
            <a:normAutofit/>
          </a:bodyPr>
          <a:lstStyle/>
          <a:p>
            <a:r>
              <a:rPr lang="en-US" sz="1800" dirty="0"/>
              <a:t>Linux based systems have special character file </a:t>
            </a:r>
            <a:r>
              <a:rPr lang="en-US" sz="1800" b="1" dirty="0"/>
              <a:t>/dev/</a:t>
            </a:r>
            <a:r>
              <a:rPr lang="en-US" sz="1800" b="1" dirty="0" err="1"/>
              <a:t>urandom</a:t>
            </a:r>
            <a:r>
              <a:rPr lang="en-US" sz="1800" b="1" dirty="0"/>
              <a:t> </a:t>
            </a:r>
            <a:r>
              <a:rPr lang="en-US" sz="1800" dirty="0"/>
              <a:t>providing an interface to the kernel's random number generator. </a:t>
            </a:r>
          </a:p>
          <a:p>
            <a:r>
              <a:rPr lang="en-US" sz="1800" dirty="0"/>
              <a:t>However, several weaknesses of such random number generation is already reported </a:t>
            </a:r>
            <a:r>
              <a:rPr lang="en-US" sz="1800" dirty="0" smtClean="0"/>
              <a:t>in [</a:t>
            </a:r>
            <a:r>
              <a:rPr lang="en-US" sz="1800" dirty="0" err="1" smtClean="0"/>
              <a:t>Gutterman</a:t>
            </a:r>
            <a:r>
              <a:rPr lang="en-US" sz="1800" dirty="0" smtClean="0"/>
              <a:t> </a:t>
            </a:r>
            <a:r>
              <a:rPr lang="en-US" sz="1800" dirty="0"/>
              <a:t>et. al.; S&amp;P 2006</a:t>
            </a:r>
            <a:r>
              <a:rPr lang="en-US" sz="1800" dirty="0" smtClean="0"/>
              <a:t>].</a:t>
            </a:r>
            <a:endParaRPr lang="en-US" sz="1800" dirty="0"/>
          </a:p>
          <a:p>
            <a:r>
              <a:rPr lang="en-US" sz="1800" dirty="0"/>
              <a:t>In order to stress the weakness, we collected random data using </a:t>
            </a:r>
            <a:r>
              <a:rPr lang="en-US" sz="1800" b="1" dirty="0"/>
              <a:t>/dev/</a:t>
            </a:r>
            <a:r>
              <a:rPr lang="en-US" sz="1800" b="1" dirty="0" err="1"/>
              <a:t>urandom</a:t>
            </a:r>
            <a:r>
              <a:rPr lang="en-US" sz="1800" b="1" dirty="0"/>
              <a:t> </a:t>
            </a:r>
            <a:r>
              <a:rPr lang="en-US" sz="1800" dirty="0"/>
              <a:t>and applied NIST Test suite on the </a:t>
            </a:r>
            <a:r>
              <a:rPr lang="en-US" sz="1800" dirty="0" smtClean="0"/>
              <a:t>output.</a:t>
            </a:r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838200" y="5915353"/>
            <a:ext cx="5352288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 err="1"/>
              <a:t>Gutterman</a:t>
            </a:r>
            <a:r>
              <a:rPr lang="en-US" sz="1100" dirty="0"/>
              <a:t>, Z., </a:t>
            </a:r>
            <a:r>
              <a:rPr lang="en-US" sz="1100" dirty="0" err="1"/>
              <a:t>Pinkas</a:t>
            </a:r>
            <a:r>
              <a:rPr lang="en-US" sz="1100" dirty="0"/>
              <a:t>, B., </a:t>
            </a:r>
            <a:r>
              <a:rPr lang="en-US" sz="1100" dirty="0" err="1"/>
              <a:t>Reinman</a:t>
            </a:r>
            <a:r>
              <a:rPr lang="en-US" sz="1100" dirty="0"/>
              <a:t>, T.: Analysis of the </a:t>
            </a:r>
            <a:r>
              <a:rPr lang="en-US" sz="1100" dirty="0" err="1"/>
              <a:t>linux</a:t>
            </a:r>
            <a:r>
              <a:rPr lang="en-US" sz="1100" dirty="0"/>
              <a:t> random </a:t>
            </a:r>
            <a:r>
              <a:rPr lang="en-US" sz="1100" dirty="0" smtClean="0"/>
              <a:t>number generator</a:t>
            </a:r>
            <a:r>
              <a:rPr lang="en-US" sz="1100" dirty="0"/>
              <a:t>. In: 2006 IEEE Symposium on Security and Privacy (S&amp;P'06</a:t>
            </a:r>
            <a:r>
              <a:rPr lang="en-US" sz="1100" dirty="0" smtClean="0"/>
              <a:t>)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941" y="3856545"/>
            <a:ext cx="2404477" cy="27259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10" y="1407985"/>
            <a:ext cx="4103341" cy="22983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79576" y="4443984"/>
            <a:ext cx="5010912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Thus our proposed approach can be used as a TRNG source in modern Linux based systems as an alternative to apparently weaker random number generator using </a:t>
            </a:r>
            <a:r>
              <a:rPr lang="en-US" b="1" dirty="0"/>
              <a:t>/dev/</a:t>
            </a:r>
            <a:r>
              <a:rPr lang="en-US" b="1" dirty="0" err="1"/>
              <a:t>urandom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70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Components of architecture infuse a huge level of randomness because of Operating System optimization constructs and unpredictability of hardware interrupts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Hardware Performance Counters digitize the randomness of the architectural constructs and various experimental results using standard NIST, and AIS 20/31 Test suites show that these counters can indeed be considered as a TRNG source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/>
              <a:t>Proposed TRNG construction is robust and fault tolerant in the presence of a powerful </a:t>
            </a:r>
            <a:r>
              <a:rPr lang="en-US" sz="1800" dirty="0" smtClean="0"/>
              <a:t>adversary.</a:t>
            </a:r>
            <a:endParaRPr lang="en-US" sz="1800" dirty="0"/>
          </a:p>
          <a:p>
            <a:r>
              <a:rPr lang="en-US" sz="1800" dirty="0"/>
              <a:t>Throughput Enhancement of the design is done by combining the TRNG module with Keccak hash implementation and a shift register to design a hybrid module which also qualiﬁes NIST and AIS 20/31 Tests</a:t>
            </a:r>
            <a:r>
              <a:rPr lang="en-US" sz="1800" dirty="0" smtClean="0"/>
              <a:t>.</a:t>
            </a: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D1D5BC-4A9D-4BC1-9351-F7B76B6D0245}"/>
              </a:ext>
            </a:extLst>
          </p:cNvPr>
          <p:cNvSpPr txBox="1"/>
          <p:nvPr/>
        </p:nvSpPr>
        <p:spPr>
          <a:xfrm>
            <a:off x="2025785" y="4838397"/>
            <a:ext cx="3890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This work was supported by </a:t>
            </a:r>
            <a:r>
              <a:rPr lang="en-IN" dirty="0" smtClean="0"/>
              <a:t>the Defence </a:t>
            </a:r>
            <a:r>
              <a:rPr lang="en-IN" dirty="0"/>
              <a:t>Research and Development Organization (DRDO) through JCBCAT, Kolkata, India</a:t>
            </a:r>
          </a:p>
        </p:txBody>
      </p:sp>
      <p:pic>
        <p:nvPicPr>
          <p:cNvPr id="5" name="Picture 2" descr="Image result for drdo logo&quot;">
            <a:extLst>
              <a:ext uri="{FF2B5EF4-FFF2-40B4-BE49-F238E27FC236}">
                <a16:creationId xmlns:a16="http://schemas.microsoft.com/office/drawing/2014/main" id="{374446B0-5553-4165-8C1C-39BF0B8B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838397"/>
            <a:ext cx="1187585" cy="119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D1D5BC-4A9D-4BC1-9351-F7B76B6D0245}"/>
              </a:ext>
            </a:extLst>
          </p:cNvPr>
          <p:cNvSpPr txBox="1"/>
          <p:nvPr/>
        </p:nvSpPr>
        <p:spPr>
          <a:xfrm>
            <a:off x="7103753" y="5077295"/>
            <a:ext cx="3890383" cy="7150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Received </a:t>
            </a:r>
            <a:r>
              <a:rPr lang="en-IN" b="1" dirty="0" smtClean="0"/>
              <a:t>Best Paper Award</a:t>
            </a:r>
            <a:r>
              <a:rPr lang="en-IN" dirty="0" smtClean="0"/>
              <a:t> in</a:t>
            </a:r>
          </a:p>
          <a:p>
            <a:pPr algn="ctr"/>
            <a:r>
              <a:rPr lang="en-IN" dirty="0" smtClean="0"/>
              <a:t>CARDIS 2019.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4768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References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1018520" cy="4746688"/>
          </a:xfrm>
        </p:spPr>
        <p:txBody>
          <a:bodyPr>
            <a:noAutofit/>
          </a:bodyPr>
          <a:lstStyle/>
          <a:p>
            <a:pPr marL="357188" indent="-357188">
              <a:buFont typeface="+mj-lt"/>
              <a:buAutoNum type="arabicPeriod"/>
            </a:pPr>
            <a:r>
              <a:rPr lang="en-IN" sz="1400" dirty="0"/>
              <a:t>Chen, W., </a:t>
            </a:r>
            <a:r>
              <a:rPr lang="en-IN" sz="1400" dirty="0" err="1"/>
              <a:t>Che</a:t>
            </a:r>
            <a:r>
              <a:rPr lang="en-IN" sz="1400" dirty="0"/>
              <a:t>, W., Bi, Z., Wang, J., Yan, N., Tan, X., Wang, J., Min, H., Tan, J.: A 1.04 µW truly random number generator for Gen2 RFID tag. In: 2009 IEEE Asian Solid-State Circuits Conference. pp. 117–120. IEEE (2009) 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 err="1"/>
              <a:t>Cherkaoui</a:t>
            </a:r>
            <a:r>
              <a:rPr lang="en-IN" sz="1400" dirty="0"/>
              <a:t>, A., Fischer, V., </a:t>
            </a:r>
            <a:r>
              <a:rPr lang="en-IN" sz="1400" dirty="0" err="1"/>
              <a:t>Fesquet</a:t>
            </a:r>
            <a:r>
              <a:rPr lang="en-IN" sz="1400" dirty="0"/>
              <a:t>, L., Aubert, A.: A very high speed true random number generator with entropy assessment. In: International Workshop on Cryptographic Hardware and Embedded Systems. pp. 179–196. Springer (2013)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 err="1" smtClean="0"/>
              <a:t>Guneysu</a:t>
            </a:r>
            <a:r>
              <a:rPr lang="en-IN" sz="1400" dirty="0"/>
              <a:t>, T.: True random number generation in block memories of reconﬁgurable devices. In: 2010 International Conference on Field-Programmable Technology. pp. 200–207. IEEE (2010)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/>
              <a:t>Petrie, C.S., Connelly, J.A.: A noise-based IC random number generator for applications in cryptography. IEEE Transactions on Circuits and Systems I: Fundamental Theory and Applications 47(5), 615–621 (2000)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/>
              <a:t> Robson, S., Leung, B., Gong, G.: Truly random number generator based on a ring oscillator utilizing last passage time. IEEE Transactions on Circuits and Systems II: Express Briefs 61(12), 937–941 (2014</a:t>
            </a:r>
            <a:r>
              <a:rPr lang="en-IN" sz="1400" dirty="0" smtClean="0"/>
              <a:t>)</a:t>
            </a:r>
            <a:endParaRPr lang="en-IN" sz="1400" dirty="0"/>
          </a:p>
          <a:p>
            <a:pPr marL="357188" indent="-357188">
              <a:buFont typeface="+mj-lt"/>
              <a:buAutoNum type="arabicPeriod"/>
            </a:pPr>
            <a:r>
              <a:rPr lang="en-IN" sz="1400" dirty="0"/>
              <a:t>Yang, B., </a:t>
            </a:r>
            <a:r>
              <a:rPr lang="en-IN" sz="1400" dirty="0" err="1" smtClean="0"/>
              <a:t>Rozic</a:t>
            </a:r>
            <a:r>
              <a:rPr lang="en-IN" sz="1400" dirty="0"/>
              <a:t>, V., </a:t>
            </a:r>
            <a:r>
              <a:rPr lang="en-IN" sz="1400" dirty="0" err="1"/>
              <a:t>Grujic</a:t>
            </a:r>
            <a:r>
              <a:rPr lang="en-IN" sz="1400" dirty="0"/>
              <a:t>, M., </a:t>
            </a:r>
            <a:r>
              <a:rPr lang="en-IN" sz="1400" dirty="0" err="1"/>
              <a:t>Mentens</a:t>
            </a:r>
            <a:r>
              <a:rPr lang="en-IN" sz="1400" dirty="0"/>
              <a:t>, N., </a:t>
            </a:r>
            <a:r>
              <a:rPr lang="en-IN" sz="1400" dirty="0" err="1"/>
              <a:t>Verbauwhede</a:t>
            </a:r>
            <a:r>
              <a:rPr lang="en-IN" sz="1400" dirty="0"/>
              <a:t>, I.: ES-TRNG: A </a:t>
            </a:r>
            <a:r>
              <a:rPr lang="en-IN" sz="1400" dirty="0" smtClean="0"/>
              <a:t>High throughput</a:t>
            </a:r>
            <a:r>
              <a:rPr lang="en-IN" sz="1400" dirty="0"/>
              <a:t>, Low-area True Random Number Generator based on Edge Sampling. IACR Transactions on Cryptographic Hardware and Embedded Systems pp. 267– 292 (2018) 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 err="1"/>
              <a:t>Bayon</a:t>
            </a:r>
            <a:r>
              <a:rPr lang="en-IN" sz="1400" dirty="0"/>
              <a:t>, P., Bossuet, L., Aubert, A., Fischer, V., </a:t>
            </a:r>
            <a:r>
              <a:rPr lang="en-IN" sz="1400" dirty="0" err="1"/>
              <a:t>Poucheret</a:t>
            </a:r>
            <a:r>
              <a:rPr lang="en-IN" sz="1400" dirty="0"/>
              <a:t>, F., </a:t>
            </a:r>
            <a:r>
              <a:rPr lang="en-IN" sz="1400" dirty="0" err="1"/>
              <a:t>Robisson</a:t>
            </a:r>
            <a:r>
              <a:rPr lang="en-IN" sz="1400" dirty="0"/>
              <a:t>, B., Maurine, P.: Contactless electromagnetic active attack on ring oscillator based true random number generator. In: International Workshop on Constructive Side-Channel Analysis and Secure Design. pp. 151–166. Springer (2012)</a:t>
            </a:r>
          </a:p>
          <a:p>
            <a:pPr marL="357188" indent="-357188">
              <a:buFont typeface="+mj-lt"/>
              <a:buAutoNum type="arabicPeriod"/>
            </a:pPr>
            <a:r>
              <a:rPr lang="en-IN" sz="1400" dirty="0" err="1"/>
              <a:t>Markettos</a:t>
            </a:r>
            <a:r>
              <a:rPr lang="en-IN" sz="1400" dirty="0"/>
              <a:t>, A.T., Moore, S.W.: The frequency injection attack on ring-oscillator based true random number generators. In: Cryptographic Hardware and Embedded Systems-CHES 2009, pp. 317–331. Springer (2009)</a:t>
            </a:r>
          </a:p>
        </p:txBody>
      </p:sp>
    </p:spTree>
    <p:extLst>
      <p:ext uri="{BB962C8B-B14F-4D97-AF65-F5344CB8AC3E}">
        <p14:creationId xmlns:p14="http://schemas.microsoft.com/office/powerpoint/2010/main" val="1658297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 result for i am groot ques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758" y="1728216"/>
            <a:ext cx="3968369" cy="330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30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Random Number Generator Classes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1690688"/>
            <a:ext cx="10515600" cy="1329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Deterministic (Pseudo-) random number generators (PRNG)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Algorithmic generators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Usually faster, with good statistical properties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Must be computationally secure, i.e., it should be computationally difficult to guess the next or previous values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Their period must be very long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3317380"/>
            <a:ext cx="10515600" cy="11198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Physical (True-) random number generators (TRNG)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Using some physical source of randomness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Unpredictable, usually having suboptimal statistical characteristics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Usually slower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4734826"/>
            <a:ext cx="10515600" cy="9224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Hybrid random number generators (HRNG)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Deterministic RNG seeded repeatedly by a physical random number generator</a:t>
            </a:r>
          </a:p>
          <a:p>
            <a:pPr marL="538163" lvl="1" indent="-179388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ysClr val="windowText" lastClr="000000"/>
                </a:solidFill>
              </a:rPr>
              <a:t>True RNG with algorithmic (e. g. cryptographic)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17073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TRNG Designs</a:t>
            </a:r>
          </a:p>
        </p:txBody>
      </p:sp>
      <p:sp>
        <p:nvSpPr>
          <p:cNvPr id="3" name="Rectangle 2"/>
          <p:cNvSpPr/>
          <p:nvPr/>
        </p:nvSpPr>
        <p:spPr>
          <a:xfrm>
            <a:off x="1021080" y="1543748"/>
            <a:ext cx="10515600" cy="13290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ysClr val="windowText" lastClr="000000"/>
                </a:solidFill>
              </a:rPr>
              <a:t>Thermal noise</a:t>
            </a:r>
            <a:r>
              <a:rPr lang="en-US" dirty="0">
                <a:solidFill>
                  <a:sysClr val="windowText" lastClr="000000"/>
                </a:solidFill>
              </a:rPr>
              <a:t>, also known as Johnson–</a:t>
            </a:r>
            <a:r>
              <a:rPr lang="en-US" dirty="0" err="1">
                <a:solidFill>
                  <a:sysClr val="windowText" lastClr="000000"/>
                </a:solidFill>
              </a:rPr>
              <a:t>Nyquist</a:t>
            </a:r>
            <a:r>
              <a:rPr lang="en-US" dirty="0">
                <a:solidFill>
                  <a:sysClr val="windowText" lastClr="000000"/>
                </a:solidFill>
              </a:rPr>
              <a:t> noise, is intrinsic electronic noise which occurs regardless of any applied voltage.</a:t>
            </a: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ysClr val="windowText" lastClr="000000"/>
                </a:solidFill>
              </a:rPr>
              <a:t>[</a:t>
            </a:r>
            <a:r>
              <a:rPr lang="en-US" sz="1600" b="1" dirty="0" smtClean="0">
                <a:solidFill>
                  <a:sysClr val="windowText" lastClr="000000"/>
                </a:solidFill>
              </a:rPr>
              <a:t>1] </a:t>
            </a:r>
            <a:r>
              <a:rPr lang="en-US" sz="1600" dirty="0" smtClean="0">
                <a:solidFill>
                  <a:sysClr val="windowText" lastClr="000000"/>
                </a:solidFill>
              </a:rPr>
              <a:t>A </a:t>
            </a:r>
            <a:r>
              <a:rPr lang="en-US" sz="1600" dirty="0">
                <a:solidFill>
                  <a:sysClr val="windowText" lastClr="000000"/>
                </a:solidFill>
              </a:rPr>
              <a:t>low power, low voltage Truly Random Number Generator (TRNG) for EPC Gen2 RFID tag was proposed and realized in in </a:t>
            </a:r>
            <a:r>
              <a:rPr lang="en-US" sz="1600" b="1" dirty="0">
                <a:solidFill>
                  <a:sysClr val="windowText" lastClr="000000"/>
                </a:solidFill>
              </a:rPr>
              <a:t>SMIC 0.18 µm standard CMOS</a:t>
            </a:r>
            <a:r>
              <a:rPr lang="en-US" sz="1600" dirty="0">
                <a:solidFill>
                  <a:sysClr val="windowText" lastClr="000000"/>
                </a:solidFill>
              </a:rPr>
              <a:t> process</a:t>
            </a:r>
            <a:r>
              <a:rPr lang="en-US" sz="1600" dirty="0" smtClean="0">
                <a:solidFill>
                  <a:sysClr val="windowText" lastClr="000000"/>
                </a:solidFill>
              </a:rPr>
              <a:t>.</a:t>
            </a:r>
            <a:endParaRPr lang="en-US" sz="1600" b="1" dirty="0" smtClean="0">
              <a:solidFill>
                <a:sysClr val="windowText" lastClr="000000"/>
              </a:solidFill>
            </a:endParaRP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ysClr val="windowText" lastClr="000000"/>
                </a:solidFill>
              </a:rPr>
              <a:t>[4] </a:t>
            </a:r>
            <a:r>
              <a:rPr lang="en-US" sz="1600" dirty="0" smtClean="0">
                <a:solidFill>
                  <a:sysClr val="windowText" lastClr="000000"/>
                </a:solidFill>
              </a:rPr>
              <a:t>Presents the design of a mixed-signal </a:t>
            </a:r>
            <a:r>
              <a:rPr lang="en-US" sz="1600" b="1" dirty="0" smtClean="0">
                <a:solidFill>
                  <a:sysClr val="windowText" lastClr="000000"/>
                </a:solidFill>
              </a:rPr>
              <a:t>RNG IC </a:t>
            </a:r>
            <a:r>
              <a:rPr lang="en-US" sz="1600" dirty="0" smtClean="0">
                <a:solidFill>
                  <a:sysClr val="windowText" lastClr="000000"/>
                </a:solidFill>
              </a:rPr>
              <a:t>suitable for integration with hardware cryptographic systems.</a:t>
            </a:r>
            <a:endParaRPr lang="en-US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1080" y="2990089"/>
            <a:ext cx="10515600" cy="16459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b="1" dirty="0" err="1">
                <a:solidFill>
                  <a:sysClr val="windowText" lastClr="000000"/>
                </a:solidFill>
              </a:rPr>
              <a:t>Metastability</a:t>
            </a:r>
            <a:r>
              <a:rPr lang="en-GB" dirty="0">
                <a:solidFill>
                  <a:sysClr val="windowText" lastClr="000000"/>
                </a:solidFill>
              </a:rPr>
              <a:t> is the most commonly used entropy source for both FPGA and ASIC TRNGs. TRNGs of this type rely on the circuit symmetry to achieve unbiased outputs.</a:t>
            </a: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ysClr val="windowText" lastClr="000000"/>
                </a:solidFill>
              </a:rPr>
              <a:t>[3] </a:t>
            </a:r>
            <a:r>
              <a:rPr lang="en-GB" sz="1600" dirty="0" smtClean="0">
                <a:solidFill>
                  <a:sysClr val="windowText" lastClr="000000"/>
                </a:solidFill>
              </a:rPr>
              <a:t>Utilizes </a:t>
            </a:r>
            <a:r>
              <a:rPr lang="en-GB" sz="1600" dirty="0">
                <a:solidFill>
                  <a:sysClr val="windowText" lastClr="000000"/>
                </a:solidFill>
              </a:rPr>
              <a:t>the write collisions in Block Memory (BRAM)s of TRNGs as entropy sources. Due to the lack of the low-level understanding of BRAM, as it is a company secret, it is almost impossible to characterize the randomness-generating process and to evaluate its security. </a:t>
            </a:r>
            <a:endParaRPr lang="en-GB" sz="1600" b="1" dirty="0" smtClean="0">
              <a:solidFill>
                <a:sysClr val="windowText" lastClr="000000"/>
              </a:solidFill>
            </a:endParaRP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ysClr val="windowText" lastClr="000000"/>
                </a:solidFill>
              </a:rPr>
              <a:t>[5] </a:t>
            </a:r>
            <a:r>
              <a:rPr lang="en-GB" sz="1600" dirty="0" smtClean="0">
                <a:solidFill>
                  <a:sysClr val="windowText" lastClr="000000"/>
                </a:solidFill>
              </a:rPr>
              <a:t>The last passage time of ring oscillators is utilized as the entropy source. Fabricated in </a:t>
            </a:r>
            <a:r>
              <a:rPr lang="en-GB" sz="1600" b="1" dirty="0" smtClean="0">
                <a:solidFill>
                  <a:sysClr val="windowText" lastClr="000000"/>
                </a:solidFill>
              </a:rPr>
              <a:t>0.13-μm CMOS technology</a:t>
            </a:r>
            <a:r>
              <a:rPr lang="en-GB" sz="1600" dirty="0" smtClean="0">
                <a:solidFill>
                  <a:sysClr val="windowText" lastClr="000000"/>
                </a:solidFill>
              </a:rPr>
              <a:t>.</a:t>
            </a:r>
            <a:endParaRPr lang="en-GB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21080" y="4753295"/>
            <a:ext cx="10515600" cy="11262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900" b="1" dirty="0" smtClean="0">
                <a:solidFill>
                  <a:sysClr val="windowText" lastClr="000000"/>
                </a:solidFill>
              </a:rPr>
              <a:t>Timing </a:t>
            </a:r>
            <a:r>
              <a:rPr lang="en-GB" sz="1900" b="1" dirty="0">
                <a:solidFill>
                  <a:sysClr val="windowText" lastClr="000000"/>
                </a:solidFill>
              </a:rPr>
              <a:t>Jitter </a:t>
            </a:r>
            <a:r>
              <a:rPr lang="en-GB" sz="1900" dirty="0">
                <a:solidFill>
                  <a:sysClr val="windowText" lastClr="000000"/>
                </a:solidFill>
              </a:rPr>
              <a:t>is deﬁned as the deviation from a periodic signal, such as a reference clock signal</a:t>
            </a: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ysClr val="windowText" lastClr="000000"/>
                </a:solidFill>
              </a:rPr>
              <a:t>[2] </a:t>
            </a:r>
            <a:r>
              <a:rPr lang="en-GB" sz="1600" dirty="0" smtClean="0">
                <a:solidFill>
                  <a:sysClr val="windowText" lastClr="000000"/>
                </a:solidFill>
              </a:rPr>
              <a:t>Exploits </a:t>
            </a:r>
            <a:r>
              <a:rPr lang="en-GB" sz="1600" dirty="0">
                <a:solidFill>
                  <a:sysClr val="windowText" lastClr="000000"/>
                </a:solidFill>
              </a:rPr>
              <a:t>the jitter of events propagating in a self-timed ring (STR) to generate random bit sequences at a very high bit rate. Implemented using Altera and Xilinx FPGA</a:t>
            </a:r>
            <a:r>
              <a:rPr lang="en-GB" sz="1600" dirty="0" smtClean="0">
                <a:solidFill>
                  <a:sysClr val="windowText" lastClr="000000"/>
                </a:solidFill>
              </a:rPr>
              <a:t>.</a:t>
            </a:r>
            <a:endParaRPr lang="en-GB" sz="1600" b="1" dirty="0">
              <a:solidFill>
                <a:sysClr val="windowText" lastClr="000000"/>
              </a:solidFill>
            </a:endParaRPr>
          </a:p>
          <a:p>
            <a:pPr marL="539750" lvl="1" indent="-182563">
              <a:buFont typeface="Arial" panose="020B0604020202020204" pitchFamily="34" charset="0"/>
              <a:buChar char="•"/>
            </a:pPr>
            <a:r>
              <a:rPr lang="en-GB" sz="1600" b="1" dirty="0">
                <a:solidFill>
                  <a:sysClr val="windowText" lastClr="000000"/>
                </a:solidFill>
              </a:rPr>
              <a:t>[6] </a:t>
            </a:r>
            <a:r>
              <a:rPr lang="en-GB" sz="1600" dirty="0" smtClean="0">
                <a:solidFill>
                  <a:sysClr val="windowText" lastClr="000000"/>
                </a:solidFill>
              </a:rPr>
              <a:t>TRNG </a:t>
            </a:r>
            <a:r>
              <a:rPr lang="en-GB" sz="1600" dirty="0">
                <a:solidFill>
                  <a:sysClr val="windowText" lastClr="000000"/>
                </a:solidFill>
              </a:rPr>
              <a:t>based on high-precision edge sampling. Implemented using Xilinx Spartan 6 and Intel Cyclone V FPGAs</a:t>
            </a:r>
            <a:r>
              <a:rPr lang="en-GB" sz="1600" dirty="0" smtClean="0">
                <a:solidFill>
                  <a:sysClr val="windowText" lastClr="000000"/>
                </a:solidFill>
              </a:rPr>
              <a:t>.</a:t>
            </a:r>
            <a:endParaRPr lang="en-GB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9" name="Rectangle: Rounded Corners 6">
            <a:extLst>
              <a:ext uri="{FF2B5EF4-FFF2-40B4-BE49-F238E27FC236}">
                <a16:creationId xmlns:a16="http://schemas.microsoft.com/office/drawing/2014/main" id="{28A56AEF-C2E8-4A33-9997-F7880F9837B2}"/>
              </a:ext>
            </a:extLst>
          </p:cNvPr>
          <p:cNvSpPr/>
          <p:nvPr/>
        </p:nvSpPr>
        <p:spPr>
          <a:xfrm>
            <a:off x="7210697" y="3163765"/>
            <a:ext cx="3634087" cy="1298566"/>
          </a:xfrm>
          <a:prstGeom prst="roundRect">
            <a:avLst>
              <a:gd name="adj" fmla="val 26218"/>
            </a:avLst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u="sng" dirty="0" smtClean="0">
                <a:solidFill>
                  <a:sysClr val="windowText" lastClr="000000"/>
                </a:solidFill>
              </a:rPr>
              <a:t>Our Work</a:t>
            </a:r>
            <a:endParaRPr lang="en-IN" sz="1400" b="1" u="sng" dirty="0">
              <a:solidFill>
                <a:sysClr val="windowText" lastClr="000000"/>
              </a:solidFill>
            </a:endParaRP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IN" sz="1600" b="1" dirty="0" smtClean="0">
                <a:solidFill>
                  <a:sysClr val="windowText" lastClr="000000"/>
                </a:solidFill>
              </a:rPr>
              <a:t>Source </a:t>
            </a:r>
            <a:r>
              <a:rPr lang="en-IN" sz="1600" b="1" dirty="0">
                <a:solidFill>
                  <a:sysClr val="windowText" lastClr="000000"/>
                </a:solidFill>
              </a:rPr>
              <a:t>of </a:t>
            </a:r>
            <a:r>
              <a:rPr lang="en-IN" sz="1600" b="1" dirty="0" smtClean="0">
                <a:solidFill>
                  <a:sysClr val="windowText" lastClr="000000"/>
                </a:solidFill>
              </a:rPr>
              <a:t>Randomness: </a:t>
            </a:r>
            <a:r>
              <a:rPr lang="en-IN" sz="1600" dirty="0" smtClean="0">
                <a:solidFill>
                  <a:sysClr val="windowText" lastClr="000000"/>
                </a:solidFill>
              </a:rPr>
              <a:t>Underlying </a:t>
            </a:r>
            <a:r>
              <a:rPr lang="en-IN" sz="1600" dirty="0">
                <a:solidFill>
                  <a:sysClr val="windowText" lastClr="000000"/>
                </a:solidFill>
              </a:rPr>
              <a:t>Hardware Architectural Events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ysClr val="windowText" lastClr="000000"/>
                </a:solidFill>
              </a:rPr>
              <a:t>No </a:t>
            </a:r>
            <a:r>
              <a:rPr lang="en-IN" sz="1600" dirty="0">
                <a:solidFill>
                  <a:sysClr val="windowText" lastClr="000000"/>
                </a:solidFill>
              </a:rPr>
              <a:t>external hardware i.e. </a:t>
            </a:r>
            <a:r>
              <a:rPr lang="en-IN" sz="1600" b="1" dirty="0" err="1">
                <a:solidFill>
                  <a:sysClr val="windowText" lastClr="000000"/>
                </a:solidFill>
              </a:rPr>
              <a:t>SoC</a:t>
            </a:r>
            <a:r>
              <a:rPr lang="en-IN" sz="1600" b="1" dirty="0">
                <a:solidFill>
                  <a:sysClr val="windowText" lastClr="000000"/>
                </a:solidFill>
              </a:rPr>
              <a:t> </a:t>
            </a:r>
            <a:r>
              <a:rPr lang="en-IN" sz="1600" b="1" dirty="0" smtClean="0">
                <a:solidFill>
                  <a:sysClr val="windowText" lastClr="000000"/>
                </a:solidFill>
              </a:rPr>
              <a:t>design</a:t>
            </a:r>
            <a:endParaRPr lang="en-IN" sz="1600" b="1" dirty="0">
              <a:solidFill>
                <a:sysClr val="windowText" lastClr="000000"/>
              </a:solidFill>
            </a:endParaRPr>
          </a:p>
        </p:txBody>
      </p:sp>
      <p:sp>
        <p:nvSpPr>
          <p:cNvPr id="10" name="Rectangle: Rounded Corners 8">
            <a:extLst>
              <a:ext uri="{FF2B5EF4-FFF2-40B4-BE49-F238E27FC236}">
                <a16:creationId xmlns:a16="http://schemas.microsoft.com/office/drawing/2014/main" id="{FE22068D-587B-4FE5-A112-665634F0E6CF}"/>
              </a:ext>
            </a:extLst>
          </p:cNvPr>
          <p:cNvSpPr/>
          <p:nvPr/>
        </p:nvSpPr>
        <p:spPr>
          <a:xfrm>
            <a:off x="1890748" y="3337442"/>
            <a:ext cx="3876894" cy="9512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b="1" dirty="0">
                <a:solidFill>
                  <a:sysClr val="windowText" lastClr="000000"/>
                </a:solidFill>
              </a:rPr>
              <a:t>CMOS Designs</a:t>
            </a:r>
            <a:r>
              <a:rPr lang="en-IN" dirty="0">
                <a:solidFill>
                  <a:sysClr val="windowText" lastClr="000000"/>
                </a:solidFill>
              </a:rPr>
              <a:t>: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ysClr val="windowText" lastClr="000000"/>
                </a:solidFill>
              </a:rPr>
              <a:t>Not preferred for high speed applications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ysClr val="windowText" lastClr="000000"/>
                </a:solidFill>
              </a:rPr>
              <a:t>Not easily portable to FPGA families</a:t>
            </a:r>
          </a:p>
        </p:txBody>
      </p:sp>
      <p:pic>
        <p:nvPicPr>
          <p:cNvPr id="11" name="Picture 10" descr="Image result for citation nee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7" y="138444"/>
            <a:ext cx="2021983" cy="123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083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9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5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TRNG Designs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4527187" y="1690688"/>
            <a:ext cx="3137626" cy="102155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dirty="0"/>
              <a:t>TRNGs implemented using external hardware are susceptible to physical attacks</a:t>
            </a:r>
          </a:p>
        </p:txBody>
      </p:sp>
      <p:sp>
        <p:nvSpPr>
          <p:cNvPr id="4" name="Rectangle 3"/>
          <p:cNvSpPr/>
          <p:nvPr/>
        </p:nvSpPr>
        <p:spPr>
          <a:xfrm>
            <a:off x="838200" y="3069450"/>
            <a:ext cx="10515600" cy="12003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b="1" dirty="0"/>
              <a:t>[7] </a:t>
            </a:r>
            <a:r>
              <a:rPr lang="en-GB" dirty="0"/>
              <a:t>Presents a contactless and local active attack on ring oscillators (ROs) based TRNGs using electromagnetic fields. It is possible to lock them on the injected signal and thus to control the </a:t>
            </a:r>
            <a:r>
              <a:rPr lang="en-GB" dirty="0" err="1"/>
              <a:t>monobit</a:t>
            </a:r>
            <a:r>
              <a:rPr lang="en-GB" dirty="0"/>
              <a:t> bias of the TRNG output even when low power electromagnetic fields are </a:t>
            </a:r>
            <a:r>
              <a:rPr lang="en-GB" dirty="0" smtClean="0"/>
              <a:t>exploited.</a:t>
            </a:r>
            <a:endParaRPr lang="en-GB" dirty="0"/>
          </a:p>
          <a:p>
            <a:r>
              <a:rPr lang="en-GB" b="1" dirty="0"/>
              <a:t>[8]</a:t>
            </a:r>
            <a:r>
              <a:rPr lang="en-GB" dirty="0"/>
              <a:t> A frequency injection attack which is able to destroy the source of entropy in ring-oscillator-based </a:t>
            </a:r>
            <a:r>
              <a:rPr lang="en-GB" dirty="0" smtClean="0"/>
              <a:t>(TRNGs).</a:t>
            </a:r>
            <a:endParaRPr lang="en-GB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F37AB409-BA78-4706-AAA3-E2C12451B457}"/>
              </a:ext>
            </a:extLst>
          </p:cNvPr>
          <p:cNvSpPr/>
          <p:nvPr/>
        </p:nvSpPr>
        <p:spPr>
          <a:xfrm>
            <a:off x="2208777" y="4626985"/>
            <a:ext cx="7774446" cy="1405230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ysClr val="windowText" lastClr="000000"/>
                </a:solidFill>
              </a:rPr>
              <a:t>It would be desirable to develop TRNG sources which are available to a program without resorting to an external component</a:t>
            </a:r>
          </a:p>
          <a:p>
            <a:endParaRPr lang="en-US" dirty="0">
              <a:solidFill>
                <a:sysClr val="windowText" lastClr="000000"/>
              </a:solidFill>
            </a:endParaRPr>
          </a:p>
          <a:p>
            <a:r>
              <a:rPr lang="en-US" dirty="0" smtClean="0">
                <a:solidFill>
                  <a:sysClr val="windowText" lastClr="000000"/>
                </a:solidFill>
              </a:rPr>
              <a:t>In-situ </a:t>
            </a:r>
            <a:r>
              <a:rPr lang="en-US" dirty="0">
                <a:solidFill>
                  <a:sysClr val="windowText" lastClr="000000"/>
                </a:solidFill>
              </a:rPr>
              <a:t>TRNG design would also make physical attacks more challenging</a:t>
            </a:r>
            <a:endParaRPr lang="en-IN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 descr="Image result for citation nee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4697" y="138444"/>
            <a:ext cx="2021983" cy="123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91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11" grpId="0" uiExpand="1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Generic Architecture of TRNG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360149" y="4604785"/>
            <a:ext cx="9471702" cy="191192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b="1" dirty="0" smtClean="0"/>
              <a:t>Entropy Source</a:t>
            </a:r>
            <a:r>
              <a:rPr lang="en-US" sz="1800" dirty="0"/>
              <a:t>: The only component with non-deterministic </a:t>
            </a:r>
            <a:r>
              <a:rPr lang="en-US" sz="1800" dirty="0" smtClean="0"/>
              <a:t>behavior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 smtClean="0"/>
              <a:t>Digitization</a:t>
            </a:r>
            <a:r>
              <a:rPr lang="en-US" sz="1800" dirty="0" smtClean="0"/>
              <a:t>: </a:t>
            </a:r>
            <a:r>
              <a:rPr lang="en-US" sz="1800" dirty="0"/>
              <a:t>Converts analog signals into a digital form</a:t>
            </a:r>
          </a:p>
          <a:p>
            <a:pPr marL="0" indent="0">
              <a:buNone/>
            </a:pPr>
            <a:r>
              <a:rPr lang="en-US" sz="1800" b="1" dirty="0" smtClean="0"/>
              <a:t>Post-Processing</a:t>
            </a:r>
            <a:r>
              <a:rPr lang="en-US" sz="1800" dirty="0"/>
              <a:t>: Improves the statistical and security characteristics of the raw random numbers</a:t>
            </a:r>
          </a:p>
          <a:p>
            <a:pPr marL="0" indent="0">
              <a:buNone/>
            </a:pPr>
            <a:r>
              <a:rPr lang="en-US" sz="1800" b="1" dirty="0"/>
              <a:t>Online </a:t>
            </a:r>
            <a:r>
              <a:rPr lang="en-US" sz="1800" b="1" dirty="0" smtClean="0"/>
              <a:t>Tests</a:t>
            </a:r>
            <a:r>
              <a:rPr lang="en-US" sz="1800" dirty="0"/>
              <a:t>:  Detects failure in generating raw random numbers</a:t>
            </a:r>
          </a:p>
          <a:p>
            <a:pPr marL="0" indent="0">
              <a:buNone/>
            </a:pPr>
            <a:r>
              <a:rPr lang="en-US" sz="1800" b="1" dirty="0"/>
              <a:t>Total Failure Tests</a:t>
            </a:r>
            <a:r>
              <a:rPr lang="en-US" sz="1800" dirty="0"/>
              <a:t>: Implemented for the fast detection of the total breakdown of the entropy source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2139490" y="1917035"/>
            <a:ext cx="3300154" cy="1238596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loud 5"/>
          <p:cNvSpPr/>
          <p:nvPr/>
        </p:nvSpPr>
        <p:spPr>
          <a:xfrm>
            <a:off x="2287733" y="2054195"/>
            <a:ext cx="1404851" cy="914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Entropy</a:t>
            </a:r>
          </a:p>
          <a:p>
            <a:pPr algn="ctr"/>
            <a:r>
              <a:rPr lang="en-US" sz="1400" dirty="0" smtClean="0"/>
              <a:t>Source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4234297" y="2257857"/>
            <a:ext cx="1014153" cy="5070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Digitization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/>
          <p:cNvCxnSpPr>
            <a:stCxn id="6" idx="0"/>
            <a:endCxn id="7" idx="1"/>
          </p:cNvCxnSpPr>
          <p:nvPr/>
        </p:nvCxnSpPr>
        <p:spPr>
          <a:xfrm>
            <a:off x="3691413" y="2511395"/>
            <a:ext cx="54288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47131" y="2257857"/>
            <a:ext cx="1014153" cy="50707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Post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Processing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64678" y="2257857"/>
            <a:ext cx="1014153" cy="50707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Application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7" idx="3"/>
            <a:endCxn id="12" idx="1"/>
          </p:cNvCxnSpPr>
          <p:nvPr/>
        </p:nvCxnSpPr>
        <p:spPr>
          <a:xfrm>
            <a:off x="5248450" y="2511395"/>
            <a:ext cx="139868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6717" y="1590935"/>
            <a:ext cx="1672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Digital Noise Source</a:t>
            </a:r>
            <a:endParaRPr lang="en-US" sz="1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5481997" y="2031280"/>
            <a:ext cx="116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Raw Random</a:t>
            </a:r>
            <a:br>
              <a:rPr lang="en-US" sz="1400" dirty="0" smtClean="0"/>
            </a:br>
            <a:r>
              <a:rPr lang="en-US" sz="1400" dirty="0" smtClean="0"/>
              <a:t>Numbers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7657138" y="2013113"/>
            <a:ext cx="1407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Internal Random</a:t>
            </a:r>
          </a:p>
          <a:p>
            <a:pPr algn="ctr"/>
            <a:r>
              <a:rPr lang="en-US" sz="1400" dirty="0"/>
              <a:t>Numbers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181789" y="3283215"/>
            <a:ext cx="1554143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Total Failure</a:t>
            </a:r>
            <a:r>
              <a:rPr lang="en-US" sz="1400" b="1" dirty="0">
                <a:solidFill>
                  <a:schemeClr val="bg1"/>
                </a:solidFill>
              </a:rPr>
              <a:t> </a:t>
            </a:r>
            <a:r>
              <a:rPr lang="en-US" sz="1400" b="1" dirty="0" smtClean="0">
                <a:solidFill>
                  <a:schemeClr val="bg1"/>
                </a:solidFill>
              </a:rPr>
              <a:t>Tests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5336759" y="3272046"/>
            <a:ext cx="1459755" cy="329564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Online Tests</a:t>
            </a:r>
            <a:endParaRPr lang="en-US" sz="1400" b="1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>
            <a:stCxn id="12" idx="3"/>
            <a:endCxn id="13" idx="1"/>
          </p:cNvCxnSpPr>
          <p:nvPr/>
        </p:nvCxnSpPr>
        <p:spPr>
          <a:xfrm>
            <a:off x="7661284" y="2511395"/>
            <a:ext cx="140339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35" idx="0"/>
          </p:cNvCxnSpPr>
          <p:nvPr/>
        </p:nvCxnSpPr>
        <p:spPr>
          <a:xfrm>
            <a:off x="3958861" y="2511395"/>
            <a:ext cx="0" cy="7718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6096000" y="2511395"/>
            <a:ext cx="258" cy="76065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3525202" y="3786949"/>
            <a:ext cx="872836" cy="39043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Alarm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5659839" y="3788027"/>
            <a:ext cx="872836" cy="390439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Alarm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48" name="Straight Arrow Connector 47"/>
          <p:cNvCxnSpPr>
            <a:stCxn id="35" idx="2"/>
            <a:endCxn id="45" idx="0"/>
          </p:cNvCxnSpPr>
          <p:nvPr/>
        </p:nvCxnSpPr>
        <p:spPr>
          <a:xfrm>
            <a:off x="3958861" y="3612779"/>
            <a:ext cx="2759" cy="1741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6096257" y="3602045"/>
            <a:ext cx="1" cy="17903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76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12" grpId="0" animBg="1"/>
      <p:bldP spid="13" grpId="0" animBg="1"/>
      <p:bldP spid="23" grpId="0"/>
      <p:bldP spid="26" grpId="0"/>
      <p:bldP spid="31" grpId="0"/>
      <p:bldP spid="35" grpId="0" animBg="1"/>
      <p:bldP spid="36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69008" y="1728984"/>
            <a:ext cx="81808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It is quite easy to design a </a:t>
            </a:r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“TRNG” </a:t>
            </a:r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that will</a:t>
            </a:r>
          </a:p>
          <a:p>
            <a:pPr algn="ctr"/>
            <a:r>
              <a:rPr lang="en-US" sz="2000" dirty="0">
                <a:solidFill>
                  <a:schemeClr val="accent6">
                    <a:lumMod val="50000"/>
                  </a:schemeClr>
                </a:solidFill>
              </a:rPr>
              <a:t>pass the statistical tests ...</a:t>
            </a:r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  <a:p>
            <a:pPr algn="ctr"/>
            <a:r>
              <a:rPr lang="en-US" sz="2000" dirty="0" smtClean="0">
                <a:solidFill>
                  <a:srgbClr val="FF0000"/>
                </a:solidFill>
              </a:rPr>
              <a:t>... but </a:t>
            </a:r>
            <a:r>
              <a:rPr lang="en-US" sz="2000" dirty="0">
                <a:solidFill>
                  <a:srgbClr val="FF0000"/>
                </a:solidFill>
              </a:rPr>
              <a:t>it is much more difficult to know where the </a:t>
            </a:r>
            <a:r>
              <a:rPr lang="en-US" sz="2000" dirty="0" smtClean="0">
                <a:solidFill>
                  <a:srgbClr val="FF0000"/>
                </a:solidFill>
              </a:rPr>
              <a:t>“randomness” </a:t>
            </a:r>
            <a:r>
              <a:rPr lang="en-US" sz="2000" dirty="0">
                <a:solidFill>
                  <a:srgbClr val="FF0000"/>
                </a:solidFill>
              </a:rPr>
              <a:t>comes</a:t>
            </a:r>
          </a:p>
          <a:p>
            <a:pPr algn="ctr"/>
            <a:r>
              <a:rPr lang="en-US" sz="2000" dirty="0">
                <a:solidFill>
                  <a:srgbClr val="FF0000"/>
                </a:solidFill>
              </a:rPr>
              <a:t>from and how much true randomness there </a:t>
            </a:r>
            <a:r>
              <a:rPr lang="en-US" sz="2000" dirty="0" smtClean="0">
                <a:solidFill>
                  <a:srgbClr val="FF0000"/>
                </a:solidFill>
              </a:rPr>
              <a:t>is ...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2054" name="Picture 6" descr="https://cdn4.iconfinder.com/data/icons/emoticons-outline/512/1-512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51" y="2492820"/>
            <a:ext cx="347345" cy="3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cdn1.iconfinder.com/data/icons/emotions-crafticons/48/Emotions-smiley-emoji_sad-512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750" y="4283529"/>
            <a:ext cx="347345" cy="347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39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153256" y="5617927"/>
            <a:ext cx="4067798" cy="599138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9002"/>
            <a:ext cx="10260081" cy="1450757"/>
          </a:xfrm>
        </p:spPr>
        <p:txBody>
          <a:bodyPr/>
          <a:lstStyle/>
          <a:p>
            <a:r>
              <a:rPr lang="en-US" dirty="0"/>
              <a:t>Measuring Directly from </a:t>
            </a:r>
            <a:r>
              <a:rPr lang="en-US" dirty="0" smtClean="0"/>
              <a:t>CPU:</a:t>
            </a:r>
            <a:br>
              <a:rPr lang="en-US" dirty="0" smtClean="0"/>
            </a:br>
            <a:r>
              <a:rPr lang="en-US" dirty="0" smtClean="0"/>
              <a:t>Hardware </a:t>
            </a:r>
            <a:r>
              <a:rPr lang="en-US" dirty="0"/>
              <a:t>Performance Counters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1760" y="2024589"/>
            <a:ext cx="10515600" cy="4351338"/>
          </a:xfrm>
        </p:spPr>
        <p:txBody>
          <a:bodyPr>
            <a:normAutofit/>
          </a:bodyPr>
          <a:lstStyle/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All recent processor architectures are integrated with a processor specific hardware component known as Performance Monitoring Unit (PMU).</a:t>
            </a:r>
          </a:p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Hardware Performance </a:t>
            </a:r>
            <a:r>
              <a:rPr lang="en-US" sz="1800" dirty="0"/>
              <a:t>Counters </a:t>
            </a:r>
            <a:r>
              <a:rPr lang="en-US" sz="1800" dirty="0" smtClean="0"/>
              <a:t>(HPCs) are a set </a:t>
            </a:r>
            <a:r>
              <a:rPr lang="en-US" sz="1800" dirty="0"/>
              <a:t>of special purpose </a:t>
            </a:r>
            <a:r>
              <a:rPr lang="en-US" sz="1800" dirty="0" smtClean="0"/>
              <a:t>registers  present in the PMU.</a:t>
            </a:r>
          </a:p>
          <a:p>
            <a:pPr marL="457200" algn="just">
              <a:buFont typeface="Arial" panose="020B0604020202020204" pitchFamily="34" charset="0"/>
              <a:buChar char="•"/>
            </a:pPr>
            <a:r>
              <a:rPr lang="en-US" sz="1800" dirty="0" smtClean="0"/>
              <a:t>HPCs are able to count micro-architectural events (</a:t>
            </a:r>
            <a:r>
              <a:rPr lang="en-US" sz="1800" dirty="0"/>
              <a:t>such as cache misses, </a:t>
            </a:r>
            <a:r>
              <a:rPr lang="en-US" sz="1800" dirty="0" smtClean="0"/>
              <a:t>instructions</a:t>
            </a:r>
            <a:r>
              <a:rPr lang="en-US" sz="1800" dirty="0"/>
              <a:t>, </a:t>
            </a:r>
            <a:r>
              <a:rPr lang="en-US" sz="1800" dirty="0" smtClean="0"/>
              <a:t>branch </a:t>
            </a:r>
            <a:r>
              <a:rPr lang="en-US" sz="1800" dirty="0"/>
              <a:t>instructions, etc.</a:t>
            </a:r>
            <a:r>
              <a:rPr lang="en-US" sz="1800" dirty="0" smtClean="0"/>
              <a:t>) from hardware sources </a:t>
            </a:r>
            <a:r>
              <a:rPr lang="en-US" sz="1800" dirty="0"/>
              <a:t>related to the execution of a </a:t>
            </a:r>
            <a:r>
              <a:rPr lang="en-US" sz="1800" dirty="0" smtClean="0"/>
              <a:t>program.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4153256" y="4076344"/>
            <a:ext cx="4067798" cy="1427148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82198" y="4200258"/>
            <a:ext cx="3093578" cy="1179319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3708875" y="4789917"/>
            <a:ext cx="4896740" cy="0"/>
          </a:xfrm>
          <a:prstGeom prst="line">
            <a:avLst/>
          </a:prstGeom>
          <a:noFill/>
          <a:ln w="19050" cap="flat" cmpd="sng" algn="ctr">
            <a:solidFill>
              <a:srgbClr val="00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28"/>
          <p:cNvSpPr/>
          <p:nvPr/>
        </p:nvSpPr>
        <p:spPr>
          <a:xfrm>
            <a:off x="5174478" y="5706361"/>
            <a:ext cx="2709017" cy="422270"/>
          </a:xfrm>
          <a:prstGeom prst="rect">
            <a:avLst/>
          </a:prstGeom>
          <a:solidFill>
            <a:srgbClr val="E48312"/>
          </a:solidFill>
          <a:ln w="15875" cap="flat" cmpd="sng" algn="ctr">
            <a:solidFill>
              <a:srgbClr val="E48312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53256" y="431042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User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55436" y="4898292"/>
            <a:ext cx="786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Kernel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174896" y="5733840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</a:rPr>
              <a:t>CPU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227319" y="5710247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PMU</a:t>
            </a:r>
          </a:p>
        </p:txBody>
      </p:sp>
      <p:sp>
        <p:nvSpPr>
          <p:cNvPr id="34" name="Rectangle 33"/>
          <p:cNvSpPr/>
          <p:nvPr/>
        </p:nvSpPr>
        <p:spPr>
          <a:xfrm>
            <a:off x="5252211" y="4342934"/>
            <a:ext cx="1091449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Control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5252211" y="4930804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Configure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6630882" y="4342933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Interpret</a:t>
            </a:r>
          </a:p>
        </p:txBody>
      </p:sp>
      <p:sp>
        <p:nvSpPr>
          <p:cNvPr id="37" name="Rectangle 36"/>
          <p:cNvSpPr/>
          <p:nvPr/>
        </p:nvSpPr>
        <p:spPr>
          <a:xfrm>
            <a:off x="6626878" y="4926276"/>
            <a:ext cx="1091450" cy="304307"/>
          </a:xfrm>
          <a:prstGeom prst="rect">
            <a:avLst/>
          </a:prstGeom>
          <a:solidFill>
            <a:srgbClr val="865640"/>
          </a:solidFill>
          <a:ln w="15875" cap="flat" cmpd="sng" algn="ctr">
            <a:solidFill>
              <a:srgbClr val="94A088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Collect</a:t>
            </a:r>
          </a:p>
        </p:txBody>
      </p:sp>
      <p:cxnSp>
        <p:nvCxnSpPr>
          <p:cNvPr id="38" name="Straight Arrow Connector 37"/>
          <p:cNvCxnSpPr>
            <a:stCxn id="34" idx="2"/>
            <a:endCxn id="35" idx="0"/>
          </p:cNvCxnSpPr>
          <p:nvPr/>
        </p:nvCxnSpPr>
        <p:spPr>
          <a:xfrm>
            <a:off x="5797936" y="4647241"/>
            <a:ext cx="0" cy="283563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39" name="Straight Arrow Connector 38"/>
          <p:cNvCxnSpPr>
            <a:stCxn id="35" idx="2"/>
          </p:cNvCxnSpPr>
          <p:nvPr/>
        </p:nvCxnSpPr>
        <p:spPr>
          <a:xfrm>
            <a:off x="5797936" y="5235111"/>
            <a:ext cx="0" cy="498729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40" name="Straight Arrow Connector 39"/>
          <p:cNvCxnSpPr/>
          <p:nvPr/>
        </p:nvCxnSpPr>
        <p:spPr>
          <a:xfrm>
            <a:off x="7187013" y="4898292"/>
            <a:ext cx="0" cy="6994"/>
          </a:xfrm>
          <a:prstGeom prst="straightConnector1">
            <a:avLst/>
          </a:prstGeom>
          <a:noFill/>
          <a:ln w="12700" cap="flat" cmpd="sng" algn="ctr">
            <a:solidFill>
              <a:srgbClr val="E48312"/>
            </a:solidFill>
            <a:prstDash val="solid"/>
            <a:tailEnd type="triangle"/>
          </a:ln>
          <a:effectLst/>
        </p:spPr>
      </p:cxnSp>
      <p:cxnSp>
        <p:nvCxnSpPr>
          <p:cNvPr id="41" name="Straight Arrow Connector 40"/>
          <p:cNvCxnSpPr>
            <a:stCxn id="37" idx="0"/>
            <a:endCxn id="36" idx="2"/>
          </p:cNvCxnSpPr>
          <p:nvPr/>
        </p:nvCxnSpPr>
        <p:spPr>
          <a:xfrm flipV="1">
            <a:off x="7172603" y="4647240"/>
            <a:ext cx="4004" cy="279036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  <p:cxnSp>
        <p:nvCxnSpPr>
          <p:cNvPr id="42" name="Straight Arrow Connector 41"/>
          <p:cNvCxnSpPr>
            <a:endCxn id="37" idx="2"/>
          </p:cNvCxnSpPr>
          <p:nvPr/>
        </p:nvCxnSpPr>
        <p:spPr>
          <a:xfrm flipV="1">
            <a:off x="7170601" y="5230583"/>
            <a:ext cx="2002" cy="466614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7648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1954</TotalTime>
  <Words>2926</Words>
  <Application>Microsoft Office PowerPoint</Application>
  <PresentationFormat>Widescreen</PresentationFormat>
  <Paragraphs>346</Paragraphs>
  <Slides>36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等线</vt:lpstr>
      <vt:lpstr>Office Theme</vt:lpstr>
      <vt:lpstr>In-situ Extraction of Randomness from Computer Architecture</vt:lpstr>
      <vt:lpstr>PowerPoint Presentation</vt:lpstr>
      <vt:lpstr>Application of Random Numbers</vt:lpstr>
      <vt:lpstr>Basic Random Number Generator Classes</vt:lpstr>
      <vt:lpstr>Traditional TRNG Designs</vt:lpstr>
      <vt:lpstr>Traditional TRNG Designs</vt:lpstr>
      <vt:lpstr>Generic Architecture of TRNG</vt:lpstr>
      <vt:lpstr>PowerPoint Presentation</vt:lpstr>
      <vt:lpstr>Measuring Directly from CPU: Hardware Performance Counters</vt:lpstr>
      <vt:lpstr>PowerPoint Presentation</vt:lpstr>
      <vt:lpstr>PowerPoint Presentation</vt:lpstr>
      <vt:lpstr>What can be measured with perf?</vt:lpstr>
      <vt:lpstr>Sources of Different Events</vt:lpstr>
      <vt:lpstr>How to count Events?</vt:lpstr>
      <vt:lpstr>How to count Events?</vt:lpstr>
      <vt:lpstr>Non-Determinism in HPCs</vt:lpstr>
      <vt:lpstr>Effect of Hardware Interrupts on HPC Events</vt:lpstr>
      <vt:lpstr>Proposed TRNG Design</vt:lpstr>
      <vt:lpstr>Randomness Extraction using HPCs</vt:lpstr>
      <vt:lpstr>Randomness Extraction using HPCs</vt:lpstr>
      <vt:lpstr>Randomness Extraction using HPCs</vt:lpstr>
      <vt:lpstr>Proposed TRNG Design</vt:lpstr>
      <vt:lpstr>Statistical Test Suites</vt:lpstr>
      <vt:lpstr>Statistical Test Results</vt:lpstr>
      <vt:lpstr>Statistical Test Results</vt:lpstr>
      <vt:lpstr>Proposed TRNG Design</vt:lpstr>
      <vt:lpstr>Perturbation in HPC Values in presence of an Adversary</vt:lpstr>
      <vt:lpstr>Perturbation in HPC Values in presence of an Adversary</vt:lpstr>
      <vt:lpstr>Proposed TRNG Design</vt:lpstr>
      <vt:lpstr>Post-Processing</vt:lpstr>
      <vt:lpstr>Hybrid Construction to Enhance Throughput</vt:lpstr>
      <vt:lpstr>Hybrid Construction to Enhance Throughput</vt:lpstr>
      <vt:lpstr>Comparing to Linux Random Number Generator</vt:lpstr>
      <vt:lpstr>Summary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375</cp:revision>
  <dcterms:created xsi:type="dcterms:W3CDTF">2019-12-06T13:04:50Z</dcterms:created>
  <dcterms:modified xsi:type="dcterms:W3CDTF">2019-12-10T03:03:57Z</dcterms:modified>
</cp:coreProperties>
</file>